
<file path=[Content_Types].xml><?xml version="1.0" encoding="utf-8"?>
<Types xmlns="http://schemas.openxmlformats.org/package/2006/content-types">
  <Default Extension="jpg" ContentType="image/jp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 id="257" r:id="rId3"/>
    <p:sldId id="258" r:id="rId4"/>
    <p:sldId id="261" r:id="rId5"/>
    <p:sldId id="264" r:id="rId6"/>
    <p:sldId id="266" r:id="rId7"/>
  </p:sldIdLst>
  <p:sldSz cx="12192000" cy="6858000"/>
  <p:notesSz cx="12192000" cy="6858000"/>
  <p:defaultTextStyle>
    <a:defPPr>
      <a:defRPr kern="0"/>
    </a:def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2" d="100"/>
          <a:sy n="62" d="100"/>
        </p:scale>
        <p:origin x="804" y="268"/>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914400" y="2125980"/>
            <a:ext cx="10363200" cy="1440180"/>
          </a:xfrm>
          <a:prstGeom prst="rect">
            <a:avLst/>
          </a:prstGeom>
        </p:spPr>
        <p:txBody>
          <a:bodyPr wrap="square" lIns="0" tIns="0" rIns="0" bIns="0">
            <a:spAutoFit/>
          </a:bodyPr>
          <a:lstStyle>
            <a:lvl1pPr>
              <a:defRPr sz="3950" b="0" i="0">
                <a:solidFill>
                  <a:schemeClr val="bg1"/>
                </a:solidFill>
                <a:latin typeface="Courier New"/>
                <a:cs typeface="Courier New"/>
              </a:defRPr>
            </a:lvl1pPr>
          </a:lstStyle>
          <a:p>
            <a:endParaRPr/>
          </a:p>
        </p:txBody>
      </p:sp>
      <p:sp>
        <p:nvSpPr>
          <p:cNvPr id="3" name="Holder 3"/>
          <p:cNvSpPr>
            <a:spLocks noGrp="1"/>
          </p:cNvSpPr>
          <p:nvPr>
            <p:ph type="subTitle" idx="4"/>
          </p:nvPr>
        </p:nvSpPr>
        <p:spPr>
          <a:xfrm>
            <a:off x="1828800" y="3840480"/>
            <a:ext cx="8534400" cy="1714500"/>
          </a:xfrm>
          <a:prstGeom prst="rect">
            <a:avLst/>
          </a:prstGeom>
        </p:spPr>
        <p:txBody>
          <a:bodyPr wrap="square" lIns="0" tIns="0" rIns="0" bIns="0">
            <a:spAutoFit/>
          </a:bodyPr>
          <a:lstStyle>
            <a:lvl1pPr>
              <a:defRPr sz="1850" b="0" i="0">
                <a:solidFill>
                  <a:schemeClr val="tx1"/>
                </a:solidFill>
                <a:latin typeface="Courier New"/>
                <a:cs typeface="Courier New"/>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3/11/2025</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950" b="0" i="0">
                <a:solidFill>
                  <a:schemeClr val="bg1"/>
                </a:solidFill>
                <a:latin typeface="Courier New"/>
                <a:cs typeface="Courier New"/>
              </a:defRPr>
            </a:lvl1pPr>
          </a:lstStyle>
          <a:p>
            <a:endParaRPr/>
          </a:p>
        </p:txBody>
      </p:sp>
      <p:sp>
        <p:nvSpPr>
          <p:cNvPr id="3" name="Holder 3"/>
          <p:cNvSpPr>
            <a:spLocks noGrp="1"/>
          </p:cNvSpPr>
          <p:nvPr>
            <p:ph type="body" idx="1"/>
          </p:nvPr>
        </p:nvSpPr>
        <p:spPr/>
        <p:txBody>
          <a:bodyPr lIns="0" tIns="0" rIns="0" bIns="0"/>
          <a:lstStyle>
            <a:lvl1pPr>
              <a:defRPr sz="1850" b="0" i="0">
                <a:solidFill>
                  <a:schemeClr val="tx1"/>
                </a:solidFill>
                <a:latin typeface="Courier New"/>
                <a:cs typeface="Courier New"/>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3/11/2025</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950" b="0" i="0">
                <a:solidFill>
                  <a:schemeClr val="bg1"/>
                </a:solidFill>
                <a:latin typeface="Courier New"/>
                <a:cs typeface="Courier New"/>
              </a:defRPr>
            </a:lvl1pPr>
          </a:lstStyle>
          <a:p>
            <a:endParaRPr/>
          </a:p>
        </p:txBody>
      </p:sp>
      <p:sp>
        <p:nvSpPr>
          <p:cNvPr id="3" name="Holder 3"/>
          <p:cNvSpPr>
            <a:spLocks noGrp="1"/>
          </p:cNvSpPr>
          <p:nvPr>
            <p:ph sz="half" idx="2"/>
          </p:nvPr>
        </p:nvSpPr>
        <p:spPr>
          <a:xfrm>
            <a:off x="609600" y="1577340"/>
            <a:ext cx="5303520" cy="452628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6278880" y="1577340"/>
            <a:ext cx="5303520" cy="452628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3/11/2025</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obj" preserve="1">
  <p:cSld name="Title Only">
    <p:bg>
      <p:bgPr>
        <a:solidFill>
          <a:schemeClr val="bg1"/>
        </a:solidFill>
        <a:effectLst/>
      </p:bgPr>
    </p:bg>
    <p:spTree>
      <p:nvGrpSpPr>
        <p:cNvPr id="1" name=""/>
        <p:cNvGrpSpPr/>
        <p:nvPr/>
      </p:nvGrpSpPr>
      <p:grpSpPr>
        <a:xfrm>
          <a:off x="0" y="0"/>
          <a:ext cx="0" cy="0"/>
          <a:chOff x="0" y="0"/>
          <a:chExt cx="0" cy="0"/>
        </a:xfrm>
      </p:grpSpPr>
      <p:pic>
        <p:nvPicPr>
          <p:cNvPr id="16" name="bg object 16"/>
          <p:cNvPicPr/>
          <p:nvPr/>
        </p:nvPicPr>
        <p:blipFill>
          <a:blip r:embed="rId2" cstate="print"/>
          <a:stretch>
            <a:fillRect/>
          </a:stretch>
        </p:blipFill>
        <p:spPr>
          <a:xfrm>
            <a:off x="0" y="0"/>
            <a:ext cx="12192000" cy="6857997"/>
          </a:xfrm>
          <a:prstGeom prst="rect">
            <a:avLst/>
          </a:prstGeom>
        </p:spPr>
      </p:pic>
      <p:sp>
        <p:nvSpPr>
          <p:cNvPr id="2" name="Holder 2"/>
          <p:cNvSpPr>
            <a:spLocks noGrp="1"/>
          </p:cNvSpPr>
          <p:nvPr>
            <p:ph type="title"/>
          </p:nvPr>
        </p:nvSpPr>
        <p:spPr/>
        <p:txBody>
          <a:bodyPr lIns="0" tIns="0" rIns="0" bIns="0"/>
          <a:lstStyle>
            <a:lvl1pPr>
              <a:defRPr sz="3950" b="0" i="0">
                <a:solidFill>
                  <a:schemeClr val="bg1"/>
                </a:solidFill>
                <a:latin typeface="Courier New"/>
                <a:cs typeface="Courier New"/>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3/11/2025</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3/11/2025</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jp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6" name="bg object 16"/>
          <p:cNvPicPr/>
          <p:nvPr/>
        </p:nvPicPr>
        <p:blipFill>
          <a:blip r:embed="rId7" cstate="print"/>
          <a:stretch>
            <a:fillRect/>
          </a:stretch>
        </p:blipFill>
        <p:spPr>
          <a:xfrm>
            <a:off x="0" y="0"/>
            <a:ext cx="12191999" cy="1581150"/>
          </a:xfrm>
          <a:prstGeom prst="rect">
            <a:avLst/>
          </a:prstGeom>
        </p:spPr>
      </p:pic>
      <p:sp>
        <p:nvSpPr>
          <p:cNvPr id="2" name="Holder 2"/>
          <p:cNvSpPr>
            <a:spLocks noGrp="1"/>
          </p:cNvSpPr>
          <p:nvPr>
            <p:ph type="title"/>
          </p:nvPr>
        </p:nvSpPr>
        <p:spPr>
          <a:xfrm>
            <a:off x="777951" y="339979"/>
            <a:ext cx="7707934" cy="667258"/>
          </a:xfrm>
          <a:prstGeom prst="rect">
            <a:avLst/>
          </a:prstGeom>
        </p:spPr>
        <p:txBody>
          <a:bodyPr wrap="square" lIns="0" tIns="0" rIns="0" bIns="0">
            <a:spAutoFit/>
          </a:bodyPr>
          <a:lstStyle>
            <a:lvl1pPr>
              <a:defRPr sz="3950" b="0" i="0">
                <a:solidFill>
                  <a:schemeClr val="bg1"/>
                </a:solidFill>
                <a:latin typeface="Courier New"/>
                <a:cs typeface="Courier New"/>
              </a:defRPr>
            </a:lvl1pPr>
          </a:lstStyle>
          <a:p>
            <a:endParaRPr/>
          </a:p>
        </p:txBody>
      </p:sp>
      <p:sp>
        <p:nvSpPr>
          <p:cNvPr id="3" name="Holder 3"/>
          <p:cNvSpPr>
            <a:spLocks noGrp="1"/>
          </p:cNvSpPr>
          <p:nvPr>
            <p:ph type="body" idx="1"/>
          </p:nvPr>
        </p:nvSpPr>
        <p:spPr>
          <a:xfrm>
            <a:off x="913891" y="2777556"/>
            <a:ext cx="9202420" cy="1500504"/>
          </a:xfrm>
          <a:prstGeom prst="rect">
            <a:avLst/>
          </a:prstGeom>
        </p:spPr>
        <p:txBody>
          <a:bodyPr wrap="square" lIns="0" tIns="0" rIns="0" bIns="0">
            <a:spAutoFit/>
          </a:bodyPr>
          <a:lstStyle>
            <a:lvl1pPr>
              <a:defRPr sz="1850" b="0" i="0">
                <a:solidFill>
                  <a:schemeClr val="tx1"/>
                </a:solidFill>
                <a:latin typeface="Courier New"/>
                <a:cs typeface="Courier New"/>
              </a:defRPr>
            </a:lvl1pPr>
          </a:lstStyle>
          <a:p>
            <a:endParaRPr/>
          </a:p>
        </p:txBody>
      </p:sp>
      <p:sp>
        <p:nvSpPr>
          <p:cNvPr id="4" name="Holder 4"/>
          <p:cNvSpPr>
            <a:spLocks noGrp="1"/>
          </p:cNvSpPr>
          <p:nvPr>
            <p:ph type="ftr" sz="quarter" idx="5"/>
          </p:nvPr>
        </p:nvSpPr>
        <p:spPr>
          <a:xfrm>
            <a:off x="4145280" y="6377940"/>
            <a:ext cx="3901440" cy="34290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609600" y="6377940"/>
            <a:ext cx="2804160" cy="34290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3/11/2025</a:t>
            </a:fld>
            <a:endParaRPr lang="en-US"/>
          </a:p>
        </p:txBody>
      </p:sp>
      <p:sp>
        <p:nvSpPr>
          <p:cNvPr id="6" name="Holder 6"/>
          <p:cNvSpPr>
            <a:spLocks noGrp="1"/>
          </p:cNvSpPr>
          <p:nvPr>
            <p:ph type="sldNum" sz="quarter" idx="7"/>
          </p:nvPr>
        </p:nvSpPr>
        <p:spPr>
          <a:xfrm>
            <a:off x="8778240" y="6377940"/>
            <a:ext cx="2804160" cy="34290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‹Nº›</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501266" y="1757298"/>
            <a:ext cx="4004310" cy="2098138"/>
          </a:xfrm>
          <a:prstGeom prst="rect">
            <a:avLst/>
          </a:prstGeom>
        </p:spPr>
        <p:txBody>
          <a:bodyPr vert="horz" wrap="square" lIns="0" tIns="84455" rIns="0" bIns="0" rtlCol="0">
            <a:spAutoFit/>
          </a:bodyPr>
          <a:lstStyle/>
          <a:p>
            <a:pPr marL="12700" marR="5080" indent="-6985" algn="ctr">
              <a:lnSpc>
                <a:spcPct val="90200"/>
              </a:lnSpc>
              <a:spcBef>
                <a:spcPts val="665"/>
              </a:spcBef>
            </a:pPr>
            <a:r>
              <a:rPr sz="4800" spc="-10" dirty="0" err="1"/>
              <a:t>Licitación</a:t>
            </a:r>
            <a:r>
              <a:rPr lang="es-CL" sz="4800" spc="-10" dirty="0"/>
              <a:t>   1057422-4-LP25</a:t>
            </a:r>
            <a:endParaRPr sz="4800" dirty="0"/>
          </a:p>
        </p:txBody>
      </p:sp>
      <p:grpSp>
        <p:nvGrpSpPr>
          <p:cNvPr id="3" name="object 3"/>
          <p:cNvGrpSpPr/>
          <p:nvPr/>
        </p:nvGrpSpPr>
        <p:grpSpPr>
          <a:xfrm>
            <a:off x="6391275" y="1066800"/>
            <a:ext cx="4752975" cy="4752975"/>
            <a:chOff x="6391275" y="1066800"/>
            <a:chExt cx="4752975" cy="4752975"/>
          </a:xfrm>
        </p:grpSpPr>
        <p:sp>
          <p:nvSpPr>
            <p:cNvPr id="4" name="object 4"/>
            <p:cNvSpPr/>
            <p:nvPr/>
          </p:nvSpPr>
          <p:spPr>
            <a:xfrm>
              <a:off x="6391275" y="1066800"/>
              <a:ext cx="4752975" cy="4752975"/>
            </a:xfrm>
            <a:custGeom>
              <a:avLst/>
              <a:gdLst/>
              <a:ahLst/>
              <a:cxnLst/>
              <a:rect l="l" t="t" r="r" b="b"/>
              <a:pathLst>
                <a:path w="4752975" h="4752975">
                  <a:moveTo>
                    <a:pt x="2376424" y="0"/>
                  </a:moveTo>
                  <a:lnTo>
                    <a:pt x="2328036" y="508"/>
                  </a:lnTo>
                  <a:lnTo>
                    <a:pt x="2279777" y="1904"/>
                  </a:lnTo>
                  <a:lnTo>
                    <a:pt x="2231771" y="4317"/>
                  </a:lnTo>
                  <a:lnTo>
                    <a:pt x="2184019" y="7747"/>
                  </a:lnTo>
                  <a:lnTo>
                    <a:pt x="2136521" y="11937"/>
                  </a:lnTo>
                  <a:lnTo>
                    <a:pt x="2089277" y="17145"/>
                  </a:lnTo>
                  <a:lnTo>
                    <a:pt x="2042286" y="23367"/>
                  </a:lnTo>
                  <a:lnTo>
                    <a:pt x="1995677" y="30352"/>
                  </a:lnTo>
                  <a:lnTo>
                    <a:pt x="1949323" y="38226"/>
                  </a:lnTo>
                  <a:lnTo>
                    <a:pt x="1903222" y="47116"/>
                  </a:lnTo>
                  <a:lnTo>
                    <a:pt x="1857502" y="56769"/>
                  </a:lnTo>
                  <a:lnTo>
                    <a:pt x="1812163" y="67437"/>
                  </a:lnTo>
                  <a:lnTo>
                    <a:pt x="1767077" y="78866"/>
                  </a:lnTo>
                  <a:lnTo>
                    <a:pt x="1722374" y="91186"/>
                  </a:lnTo>
                  <a:lnTo>
                    <a:pt x="1678051" y="104266"/>
                  </a:lnTo>
                  <a:lnTo>
                    <a:pt x="1634108" y="118237"/>
                  </a:lnTo>
                  <a:lnTo>
                    <a:pt x="1590421" y="133096"/>
                  </a:lnTo>
                  <a:lnTo>
                    <a:pt x="1547241" y="148716"/>
                  </a:lnTo>
                  <a:lnTo>
                    <a:pt x="1504442" y="165100"/>
                  </a:lnTo>
                  <a:lnTo>
                    <a:pt x="1462024" y="182372"/>
                  </a:lnTo>
                  <a:lnTo>
                    <a:pt x="1419986" y="200278"/>
                  </a:lnTo>
                  <a:lnTo>
                    <a:pt x="1378330" y="219075"/>
                  </a:lnTo>
                  <a:lnTo>
                    <a:pt x="1337182" y="238633"/>
                  </a:lnTo>
                  <a:lnTo>
                    <a:pt x="1296543" y="258952"/>
                  </a:lnTo>
                  <a:lnTo>
                    <a:pt x="1256156" y="280035"/>
                  </a:lnTo>
                  <a:lnTo>
                    <a:pt x="1216405" y="301878"/>
                  </a:lnTo>
                  <a:lnTo>
                    <a:pt x="1177035" y="324485"/>
                  </a:lnTo>
                  <a:lnTo>
                    <a:pt x="1138174" y="347725"/>
                  </a:lnTo>
                  <a:lnTo>
                    <a:pt x="1099693" y="371728"/>
                  </a:lnTo>
                  <a:lnTo>
                    <a:pt x="1061847" y="396366"/>
                  </a:lnTo>
                  <a:lnTo>
                    <a:pt x="1024508" y="421766"/>
                  </a:lnTo>
                  <a:lnTo>
                    <a:pt x="987551" y="447928"/>
                  </a:lnTo>
                  <a:lnTo>
                    <a:pt x="951229" y="474599"/>
                  </a:lnTo>
                  <a:lnTo>
                    <a:pt x="915416" y="502030"/>
                  </a:lnTo>
                  <a:lnTo>
                    <a:pt x="880109" y="530225"/>
                  </a:lnTo>
                  <a:lnTo>
                    <a:pt x="845311" y="558926"/>
                  </a:lnTo>
                  <a:lnTo>
                    <a:pt x="811149" y="588263"/>
                  </a:lnTo>
                  <a:lnTo>
                    <a:pt x="777494" y="618363"/>
                  </a:lnTo>
                  <a:lnTo>
                    <a:pt x="744474" y="648970"/>
                  </a:lnTo>
                  <a:lnTo>
                    <a:pt x="712089" y="680212"/>
                  </a:lnTo>
                  <a:lnTo>
                    <a:pt x="680211" y="712088"/>
                  </a:lnTo>
                  <a:lnTo>
                    <a:pt x="648970" y="744474"/>
                  </a:lnTo>
                  <a:lnTo>
                    <a:pt x="618363" y="777494"/>
                  </a:lnTo>
                  <a:lnTo>
                    <a:pt x="588264" y="811149"/>
                  </a:lnTo>
                  <a:lnTo>
                    <a:pt x="558926" y="845312"/>
                  </a:lnTo>
                  <a:lnTo>
                    <a:pt x="530225" y="880110"/>
                  </a:lnTo>
                  <a:lnTo>
                    <a:pt x="502030" y="915415"/>
                  </a:lnTo>
                  <a:lnTo>
                    <a:pt x="474599" y="951229"/>
                  </a:lnTo>
                  <a:lnTo>
                    <a:pt x="447928" y="987551"/>
                  </a:lnTo>
                  <a:lnTo>
                    <a:pt x="421767" y="1024509"/>
                  </a:lnTo>
                  <a:lnTo>
                    <a:pt x="396367" y="1061847"/>
                  </a:lnTo>
                  <a:lnTo>
                    <a:pt x="371728" y="1099692"/>
                  </a:lnTo>
                  <a:lnTo>
                    <a:pt x="347725" y="1138174"/>
                  </a:lnTo>
                  <a:lnTo>
                    <a:pt x="324484" y="1177036"/>
                  </a:lnTo>
                  <a:lnTo>
                    <a:pt x="301878" y="1216405"/>
                  </a:lnTo>
                  <a:lnTo>
                    <a:pt x="280034" y="1256157"/>
                  </a:lnTo>
                  <a:lnTo>
                    <a:pt x="258952" y="1296542"/>
                  </a:lnTo>
                  <a:lnTo>
                    <a:pt x="238632" y="1337183"/>
                  </a:lnTo>
                  <a:lnTo>
                    <a:pt x="219075" y="1378330"/>
                  </a:lnTo>
                  <a:lnTo>
                    <a:pt x="200278" y="1419987"/>
                  </a:lnTo>
                  <a:lnTo>
                    <a:pt x="182372" y="1462024"/>
                  </a:lnTo>
                  <a:lnTo>
                    <a:pt x="165100" y="1504441"/>
                  </a:lnTo>
                  <a:lnTo>
                    <a:pt x="148717" y="1547240"/>
                  </a:lnTo>
                  <a:lnTo>
                    <a:pt x="133096" y="1590421"/>
                  </a:lnTo>
                  <a:lnTo>
                    <a:pt x="118236" y="1634109"/>
                  </a:lnTo>
                  <a:lnTo>
                    <a:pt x="104266" y="1678051"/>
                  </a:lnTo>
                  <a:lnTo>
                    <a:pt x="91186" y="1722374"/>
                  </a:lnTo>
                  <a:lnTo>
                    <a:pt x="78866" y="1767077"/>
                  </a:lnTo>
                  <a:lnTo>
                    <a:pt x="67437" y="1812163"/>
                  </a:lnTo>
                  <a:lnTo>
                    <a:pt x="56769" y="1857502"/>
                  </a:lnTo>
                  <a:lnTo>
                    <a:pt x="47116" y="1903222"/>
                  </a:lnTo>
                  <a:lnTo>
                    <a:pt x="38226" y="1949323"/>
                  </a:lnTo>
                  <a:lnTo>
                    <a:pt x="30352" y="1995677"/>
                  </a:lnTo>
                  <a:lnTo>
                    <a:pt x="23367" y="2042287"/>
                  </a:lnTo>
                  <a:lnTo>
                    <a:pt x="17145" y="2089277"/>
                  </a:lnTo>
                  <a:lnTo>
                    <a:pt x="11937" y="2136521"/>
                  </a:lnTo>
                  <a:lnTo>
                    <a:pt x="7747" y="2184019"/>
                  </a:lnTo>
                  <a:lnTo>
                    <a:pt x="4317" y="2231771"/>
                  </a:lnTo>
                  <a:lnTo>
                    <a:pt x="1904" y="2279777"/>
                  </a:lnTo>
                  <a:lnTo>
                    <a:pt x="508" y="2328037"/>
                  </a:lnTo>
                  <a:lnTo>
                    <a:pt x="0" y="2376424"/>
                  </a:lnTo>
                  <a:lnTo>
                    <a:pt x="508" y="2424938"/>
                  </a:lnTo>
                  <a:lnTo>
                    <a:pt x="1904" y="2473198"/>
                  </a:lnTo>
                  <a:lnTo>
                    <a:pt x="4317" y="2521204"/>
                  </a:lnTo>
                  <a:lnTo>
                    <a:pt x="7747" y="2568956"/>
                  </a:lnTo>
                  <a:lnTo>
                    <a:pt x="11937" y="2616454"/>
                  </a:lnTo>
                  <a:lnTo>
                    <a:pt x="17145" y="2663698"/>
                  </a:lnTo>
                  <a:lnTo>
                    <a:pt x="23367" y="2710688"/>
                  </a:lnTo>
                  <a:lnTo>
                    <a:pt x="30352" y="2757297"/>
                  </a:lnTo>
                  <a:lnTo>
                    <a:pt x="38226" y="2803652"/>
                  </a:lnTo>
                  <a:lnTo>
                    <a:pt x="47116" y="2849753"/>
                  </a:lnTo>
                  <a:lnTo>
                    <a:pt x="56769" y="2895473"/>
                  </a:lnTo>
                  <a:lnTo>
                    <a:pt x="67437" y="2940812"/>
                  </a:lnTo>
                  <a:lnTo>
                    <a:pt x="78866" y="2985897"/>
                  </a:lnTo>
                  <a:lnTo>
                    <a:pt x="91186" y="3030601"/>
                  </a:lnTo>
                  <a:lnTo>
                    <a:pt x="104266" y="3074924"/>
                  </a:lnTo>
                  <a:lnTo>
                    <a:pt x="118236" y="3118866"/>
                  </a:lnTo>
                  <a:lnTo>
                    <a:pt x="133096" y="3162554"/>
                  </a:lnTo>
                  <a:lnTo>
                    <a:pt x="148717" y="3205734"/>
                  </a:lnTo>
                  <a:lnTo>
                    <a:pt x="165100" y="3248533"/>
                  </a:lnTo>
                  <a:lnTo>
                    <a:pt x="182372" y="3290951"/>
                  </a:lnTo>
                  <a:lnTo>
                    <a:pt x="200278" y="3332988"/>
                  </a:lnTo>
                  <a:lnTo>
                    <a:pt x="219075" y="3374644"/>
                  </a:lnTo>
                  <a:lnTo>
                    <a:pt x="238632" y="3415792"/>
                  </a:lnTo>
                  <a:lnTo>
                    <a:pt x="258952" y="3456431"/>
                  </a:lnTo>
                  <a:lnTo>
                    <a:pt x="280034" y="3496818"/>
                  </a:lnTo>
                  <a:lnTo>
                    <a:pt x="301878" y="3536569"/>
                  </a:lnTo>
                  <a:lnTo>
                    <a:pt x="324484" y="3575939"/>
                  </a:lnTo>
                  <a:lnTo>
                    <a:pt x="347725" y="3614801"/>
                  </a:lnTo>
                  <a:lnTo>
                    <a:pt x="371728" y="3653154"/>
                  </a:lnTo>
                  <a:lnTo>
                    <a:pt x="396367" y="3691128"/>
                  </a:lnTo>
                  <a:lnTo>
                    <a:pt x="421767" y="3728466"/>
                  </a:lnTo>
                  <a:lnTo>
                    <a:pt x="447928" y="3765423"/>
                  </a:lnTo>
                  <a:lnTo>
                    <a:pt x="474599" y="3801745"/>
                  </a:lnTo>
                  <a:lnTo>
                    <a:pt x="502030" y="3837558"/>
                  </a:lnTo>
                  <a:lnTo>
                    <a:pt x="530225" y="3872865"/>
                  </a:lnTo>
                  <a:lnTo>
                    <a:pt x="558926" y="3907663"/>
                  </a:lnTo>
                  <a:lnTo>
                    <a:pt x="588264" y="3941826"/>
                  </a:lnTo>
                  <a:lnTo>
                    <a:pt x="618363" y="3975480"/>
                  </a:lnTo>
                  <a:lnTo>
                    <a:pt x="648970" y="4008501"/>
                  </a:lnTo>
                  <a:lnTo>
                    <a:pt x="680211" y="4040886"/>
                  </a:lnTo>
                  <a:lnTo>
                    <a:pt x="712089" y="4072763"/>
                  </a:lnTo>
                  <a:lnTo>
                    <a:pt x="744474" y="4104004"/>
                  </a:lnTo>
                  <a:lnTo>
                    <a:pt x="777494" y="4134612"/>
                  </a:lnTo>
                  <a:lnTo>
                    <a:pt x="811149" y="4164711"/>
                  </a:lnTo>
                  <a:lnTo>
                    <a:pt x="845311" y="4194048"/>
                  </a:lnTo>
                  <a:lnTo>
                    <a:pt x="880109" y="4222750"/>
                  </a:lnTo>
                  <a:lnTo>
                    <a:pt x="915416" y="4250944"/>
                  </a:lnTo>
                  <a:lnTo>
                    <a:pt x="951229" y="4278249"/>
                  </a:lnTo>
                  <a:lnTo>
                    <a:pt x="987551" y="4305046"/>
                  </a:lnTo>
                  <a:lnTo>
                    <a:pt x="1024508" y="4331208"/>
                  </a:lnTo>
                  <a:lnTo>
                    <a:pt x="1061847" y="4356608"/>
                  </a:lnTo>
                  <a:lnTo>
                    <a:pt x="1099693" y="4381246"/>
                  </a:lnTo>
                  <a:lnTo>
                    <a:pt x="1138174" y="4405249"/>
                  </a:lnTo>
                  <a:lnTo>
                    <a:pt x="1177035" y="4428490"/>
                  </a:lnTo>
                  <a:lnTo>
                    <a:pt x="1216405" y="4451096"/>
                  </a:lnTo>
                  <a:lnTo>
                    <a:pt x="1256156" y="4472940"/>
                  </a:lnTo>
                  <a:lnTo>
                    <a:pt x="1296543" y="4494022"/>
                  </a:lnTo>
                  <a:lnTo>
                    <a:pt x="1337182" y="4514342"/>
                  </a:lnTo>
                  <a:lnTo>
                    <a:pt x="1378330" y="4533849"/>
                  </a:lnTo>
                  <a:lnTo>
                    <a:pt x="1419986" y="4552632"/>
                  </a:lnTo>
                  <a:lnTo>
                    <a:pt x="1462024" y="4570641"/>
                  </a:lnTo>
                  <a:lnTo>
                    <a:pt x="1504442" y="4587875"/>
                  </a:lnTo>
                  <a:lnTo>
                    <a:pt x="1547241" y="4604296"/>
                  </a:lnTo>
                  <a:lnTo>
                    <a:pt x="1590421" y="4619917"/>
                  </a:lnTo>
                  <a:lnTo>
                    <a:pt x="1634108" y="4634712"/>
                  </a:lnTo>
                  <a:lnTo>
                    <a:pt x="1678051" y="4648682"/>
                  </a:lnTo>
                  <a:lnTo>
                    <a:pt x="1722374" y="4661827"/>
                  </a:lnTo>
                  <a:lnTo>
                    <a:pt x="1767077" y="4674120"/>
                  </a:lnTo>
                  <a:lnTo>
                    <a:pt x="1812163" y="4685563"/>
                  </a:lnTo>
                  <a:lnTo>
                    <a:pt x="1857502" y="4696142"/>
                  </a:lnTo>
                  <a:lnTo>
                    <a:pt x="1903222" y="4705858"/>
                  </a:lnTo>
                  <a:lnTo>
                    <a:pt x="1949323" y="4714684"/>
                  </a:lnTo>
                  <a:lnTo>
                    <a:pt x="1995677" y="4722622"/>
                  </a:lnTo>
                  <a:lnTo>
                    <a:pt x="2042286" y="4729657"/>
                  </a:lnTo>
                  <a:lnTo>
                    <a:pt x="2089277" y="4735791"/>
                  </a:lnTo>
                  <a:lnTo>
                    <a:pt x="2136521" y="4740998"/>
                  </a:lnTo>
                  <a:lnTo>
                    <a:pt x="2184019" y="4745291"/>
                  </a:lnTo>
                  <a:lnTo>
                    <a:pt x="2231771" y="4748631"/>
                  </a:lnTo>
                  <a:lnTo>
                    <a:pt x="2279777" y="4751044"/>
                  </a:lnTo>
                  <a:lnTo>
                    <a:pt x="2328036" y="4752492"/>
                  </a:lnTo>
                  <a:lnTo>
                    <a:pt x="2376424" y="4752975"/>
                  </a:lnTo>
                  <a:lnTo>
                    <a:pt x="2424938" y="4752492"/>
                  </a:lnTo>
                  <a:lnTo>
                    <a:pt x="2473198" y="4751044"/>
                  </a:lnTo>
                  <a:lnTo>
                    <a:pt x="2521204" y="4748631"/>
                  </a:lnTo>
                  <a:lnTo>
                    <a:pt x="2568955" y="4745291"/>
                  </a:lnTo>
                  <a:lnTo>
                    <a:pt x="2616454" y="4740998"/>
                  </a:lnTo>
                  <a:lnTo>
                    <a:pt x="2663698" y="4735791"/>
                  </a:lnTo>
                  <a:lnTo>
                    <a:pt x="2710688" y="4729657"/>
                  </a:lnTo>
                  <a:lnTo>
                    <a:pt x="2757297" y="4722622"/>
                  </a:lnTo>
                  <a:lnTo>
                    <a:pt x="2803652" y="4714684"/>
                  </a:lnTo>
                  <a:lnTo>
                    <a:pt x="2849753" y="4705858"/>
                  </a:lnTo>
                  <a:lnTo>
                    <a:pt x="2895473" y="4696142"/>
                  </a:lnTo>
                  <a:lnTo>
                    <a:pt x="2940811" y="4685563"/>
                  </a:lnTo>
                  <a:lnTo>
                    <a:pt x="2985897" y="4674120"/>
                  </a:lnTo>
                  <a:lnTo>
                    <a:pt x="3030601" y="4661827"/>
                  </a:lnTo>
                  <a:lnTo>
                    <a:pt x="3074924" y="4648682"/>
                  </a:lnTo>
                  <a:lnTo>
                    <a:pt x="3118866" y="4634712"/>
                  </a:lnTo>
                  <a:lnTo>
                    <a:pt x="3162554" y="4619917"/>
                  </a:lnTo>
                  <a:lnTo>
                    <a:pt x="3205733" y="4604296"/>
                  </a:lnTo>
                  <a:lnTo>
                    <a:pt x="3248532" y="4587875"/>
                  </a:lnTo>
                  <a:lnTo>
                    <a:pt x="3290951" y="4570641"/>
                  </a:lnTo>
                  <a:lnTo>
                    <a:pt x="3332988" y="4552632"/>
                  </a:lnTo>
                  <a:lnTo>
                    <a:pt x="3374644" y="4533849"/>
                  </a:lnTo>
                  <a:lnTo>
                    <a:pt x="3415792" y="4514342"/>
                  </a:lnTo>
                  <a:lnTo>
                    <a:pt x="3456431" y="4494022"/>
                  </a:lnTo>
                  <a:lnTo>
                    <a:pt x="3496818" y="4472940"/>
                  </a:lnTo>
                  <a:lnTo>
                    <a:pt x="3536569" y="4451096"/>
                  </a:lnTo>
                  <a:lnTo>
                    <a:pt x="3575939" y="4428490"/>
                  </a:lnTo>
                  <a:lnTo>
                    <a:pt x="3614801" y="4405249"/>
                  </a:lnTo>
                  <a:lnTo>
                    <a:pt x="3653154" y="4381246"/>
                  </a:lnTo>
                  <a:lnTo>
                    <a:pt x="3691128" y="4356608"/>
                  </a:lnTo>
                  <a:lnTo>
                    <a:pt x="3728466" y="4331208"/>
                  </a:lnTo>
                  <a:lnTo>
                    <a:pt x="3765423" y="4305046"/>
                  </a:lnTo>
                  <a:lnTo>
                    <a:pt x="3801745" y="4278249"/>
                  </a:lnTo>
                  <a:lnTo>
                    <a:pt x="3837558" y="4250944"/>
                  </a:lnTo>
                  <a:lnTo>
                    <a:pt x="3872865" y="4222750"/>
                  </a:lnTo>
                  <a:lnTo>
                    <a:pt x="3907663" y="4194048"/>
                  </a:lnTo>
                  <a:lnTo>
                    <a:pt x="3941826" y="4164711"/>
                  </a:lnTo>
                  <a:lnTo>
                    <a:pt x="3975480" y="4134612"/>
                  </a:lnTo>
                  <a:lnTo>
                    <a:pt x="4008501" y="4104004"/>
                  </a:lnTo>
                  <a:lnTo>
                    <a:pt x="4040885" y="4072763"/>
                  </a:lnTo>
                  <a:lnTo>
                    <a:pt x="4072763" y="4040886"/>
                  </a:lnTo>
                  <a:lnTo>
                    <a:pt x="4104004" y="4008501"/>
                  </a:lnTo>
                  <a:lnTo>
                    <a:pt x="4134611" y="3975480"/>
                  </a:lnTo>
                  <a:lnTo>
                    <a:pt x="4164710" y="3941826"/>
                  </a:lnTo>
                  <a:lnTo>
                    <a:pt x="4194048" y="3907663"/>
                  </a:lnTo>
                  <a:lnTo>
                    <a:pt x="4222750" y="3872865"/>
                  </a:lnTo>
                  <a:lnTo>
                    <a:pt x="4250944" y="3837558"/>
                  </a:lnTo>
                  <a:lnTo>
                    <a:pt x="4278249" y="3801745"/>
                  </a:lnTo>
                  <a:lnTo>
                    <a:pt x="4305046" y="3765423"/>
                  </a:lnTo>
                  <a:lnTo>
                    <a:pt x="4331208" y="3728466"/>
                  </a:lnTo>
                  <a:lnTo>
                    <a:pt x="4356608" y="3691128"/>
                  </a:lnTo>
                  <a:lnTo>
                    <a:pt x="4381246" y="3653154"/>
                  </a:lnTo>
                  <a:lnTo>
                    <a:pt x="4405249" y="3614801"/>
                  </a:lnTo>
                  <a:lnTo>
                    <a:pt x="4428490" y="3575939"/>
                  </a:lnTo>
                  <a:lnTo>
                    <a:pt x="4451096" y="3536569"/>
                  </a:lnTo>
                  <a:lnTo>
                    <a:pt x="4472940" y="3496818"/>
                  </a:lnTo>
                  <a:lnTo>
                    <a:pt x="4493895" y="3456431"/>
                  </a:lnTo>
                  <a:lnTo>
                    <a:pt x="4514342" y="3415792"/>
                  </a:lnTo>
                  <a:lnTo>
                    <a:pt x="4533900" y="3374644"/>
                  </a:lnTo>
                  <a:lnTo>
                    <a:pt x="4552696" y="3332988"/>
                  </a:lnTo>
                  <a:lnTo>
                    <a:pt x="4570603" y="3290951"/>
                  </a:lnTo>
                  <a:lnTo>
                    <a:pt x="4587875" y="3248533"/>
                  </a:lnTo>
                  <a:lnTo>
                    <a:pt x="4604258" y="3205734"/>
                  </a:lnTo>
                  <a:lnTo>
                    <a:pt x="4619879" y="3162554"/>
                  </a:lnTo>
                  <a:lnTo>
                    <a:pt x="4634738" y="3118866"/>
                  </a:lnTo>
                  <a:lnTo>
                    <a:pt x="4648708" y="3074924"/>
                  </a:lnTo>
                  <a:lnTo>
                    <a:pt x="4661789" y="3030601"/>
                  </a:lnTo>
                  <a:lnTo>
                    <a:pt x="4674108" y="2985897"/>
                  </a:lnTo>
                  <a:lnTo>
                    <a:pt x="4685538" y="2940812"/>
                  </a:lnTo>
                  <a:lnTo>
                    <a:pt x="4696206" y="2895473"/>
                  </a:lnTo>
                  <a:lnTo>
                    <a:pt x="4705858" y="2849753"/>
                  </a:lnTo>
                  <a:lnTo>
                    <a:pt x="4714748" y="2803652"/>
                  </a:lnTo>
                  <a:lnTo>
                    <a:pt x="4722622" y="2757297"/>
                  </a:lnTo>
                  <a:lnTo>
                    <a:pt x="4729607" y="2710688"/>
                  </a:lnTo>
                  <a:lnTo>
                    <a:pt x="4735830" y="2663698"/>
                  </a:lnTo>
                  <a:lnTo>
                    <a:pt x="4741036" y="2616454"/>
                  </a:lnTo>
                  <a:lnTo>
                    <a:pt x="4745228" y="2568956"/>
                  </a:lnTo>
                  <a:lnTo>
                    <a:pt x="4748657" y="2521204"/>
                  </a:lnTo>
                  <a:lnTo>
                    <a:pt x="4751070" y="2473198"/>
                  </a:lnTo>
                  <a:lnTo>
                    <a:pt x="4752467" y="2424938"/>
                  </a:lnTo>
                  <a:lnTo>
                    <a:pt x="4752975" y="2376424"/>
                  </a:lnTo>
                  <a:lnTo>
                    <a:pt x="4752467" y="2328037"/>
                  </a:lnTo>
                  <a:lnTo>
                    <a:pt x="4751070" y="2279777"/>
                  </a:lnTo>
                  <a:lnTo>
                    <a:pt x="4748657" y="2231771"/>
                  </a:lnTo>
                  <a:lnTo>
                    <a:pt x="4745228" y="2184019"/>
                  </a:lnTo>
                  <a:lnTo>
                    <a:pt x="4741036" y="2136521"/>
                  </a:lnTo>
                  <a:lnTo>
                    <a:pt x="4735830" y="2089277"/>
                  </a:lnTo>
                  <a:lnTo>
                    <a:pt x="4729607" y="2042287"/>
                  </a:lnTo>
                  <a:lnTo>
                    <a:pt x="4722622" y="1995677"/>
                  </a:lnTo>
                  <a:lnTo>
                    <a:pt x="4714748" y="1949323"/>
                  </a:lnTo>
                  <a:lnTo>
                    <a:pt x="4705858" y="1903222"/>
                  </a:lnTo>
                  <a:lnTo>
                    <a:pt x="4696206" y="1857502"/>
                  </a:lnTo>
                  <a:lnTo>
                    <a:pt x="4685538" y="1812163"/>
                  </a:lnTo>
                  <a:lnTo>
                    <a:pt x="4674108" y="1767077"/>
                  </a:lnTo>
                  <a:lnTo>
                    <a:pt x="4661789" y="1722374"/>
                  </a:lnTo>
                  <a:lnTo>
                    <a:pt x="4648708" y="1678051"/>
                  </a:lnTo>
                  <a:lnTo>
                    <a:pt x="4634738" y="1634109"/>
                  </a:lnTo>
                  <a:lnTo>
                    <a:pt x="4619879" y="1590421"/>
                  </a:lnTo>
                  <a:lnTo>
                    <a:pt x="4604258" y="1547240"/>
                  </a:lnTo>
                  <a:lnTo>
                    <a:pt x="4587875" y="1504441"/>
                  </a:lnTo>
                  <a:lnTo>
                    <a:pt x="4570603" y="1462024"/>
                  </a:lnTo>
                  <a:lnTo>
                    <a:pt x="4552696" y="1419987"/>
                  </a:lnTo>
                  <a:lnTo>
                    <a:pt x="4533900" y="1378330"/>
                  </a:lnTo>
                  <a:lnTo>
                    <a:pt x="4514342" y="1337183"/>
                  </a:lnTo>
                  <a:lnTo>
                    <a:pt x="4493895" y="1296542"/>
                  </a:lnTo>
                  <a:lnTo>
                    <a:pt x="4472940" y="1256157"/>
                  </a:lnTo>
                  <a:lnTo>
                    <a:pt x="4451096" y="1216405"/>
                  </a:lnTo>
                  <a:lnTo>
                    <a:pt x="4428490" y="1177036"/>
                  </a:lnTo>
                  <a:lnTo>
                    <a:pt x="4405249" y="1138174"/>
                  </a:lnTo>
                  <a:lnTo>
                    <a:pt x="4381246" y="1099692"/>
                  </a:lnTo>
                  <a:lnTo>
                    <a:pt x="4356608" y="1061847"/>
                  </a:lnTo>
                  <a:lnTo>
                    <a:pt x="4331208" y="1024509"/>
                  </a:lnTo>
                  <a:lnTo>
                    <a:pt x="4305046" y="987551"/>
                  </a:lnTo>
                  <a:lnTo>
                    <a:pt x="4278249" y="951229"/>
                  </a:lnTo>
                  <a:lnTo>
                    <a:pt x="4250944" y="915415"/>
                  </a:lnTo>
                  <a:lnTo>
                    <a:pt x="4222750" y="880110"/>
                  </a:lnTo>
                  <a:lnTo>
                    <a:pt x="4194048" y="845312"/>
                  </a:lnTo>
                  <a:lnTo>
                    <a:pt x="4164710" y="811149"/>
                  </a:lnTo>
                  <a:lnTo>
                    <a:pt x="4134611" y="777494"/>
                  </a:lnTo>
                  <a:lnTo>
                    <a:pt x="4104004" y="744474"/>
                  </a:lnTo>
                  <a:lnTo>
                    <a:pt x="4072763" y="712088"/>
                  </a:lnTo>
                  <a:lnTo>
                    <a:pt x="4040885" y="680212"/>
                  </a:lnTo>
                  <a:lnTo>
                    <a:pt x="4008501" y="648970"/>
                  </a:lnTo>
                  <a:lnTo>
                    <a:pt x="3975480" y="618363"/>
                  </a:lnTo>
                  <a:lnTo>
                    <a:pt x="3941826" y="588263"/>
                  </a:lnTo>
                  <a:lnTo>
                    <a:pt x="3907663" y="558926"/>
                  </a:lnTo>
                  <a:lnTo>
                    <a:pt x="3872865" y="530225"/>
                  </a:lnTo>
                  <a:lnTo>
                    <a:pt x="3837558" y="502030"/>
                  </a:lnTo>
                  <a:lnTo>
                    <a:pt x="3801745" y="474599"/>
                  </a:lnTo>
                  <a:lnTo>
                    <a:pt x="3765423" y="447928"/>
                  </a:lnTo>
                  <a:lnTo>
                    <a:pt x="3728466" y="421766"/>
                  </a:lnTo>
                  <a:lnTo>
                    <a:pt x="3691128" y="396366"/>
                  </a:lnTo>
                  <a:lnTo>
                    <a:pt x="3653154" y="371728"/>
                  </a:lnTo>
                  <a:lnTo>
                    <a:pt x="3614801" y="347725"/>
                  </a:lnTo>
                  <a:lnTo>
                    <a:pt x="3575939" y="324485"/>
                  </a:lnTo>
                  <a:lnTo>
                    <a:pt x="3536569" y="301878"/>
                  </a:lnTo>
                  <a:lnTo>
                    <a:pt x="3496818" y="280035"/>
                  </a:lnTo>
                  <a:lnTo>
                    <a:pt x="3456431" y="258952"/>
                  </a:lnTo>
                  <a:lnTo>
                    <a:pt x="3415792" y="238633"/>
                  </a:lnTo>
                  <a:lnTo>
                    <a:pt x="3374644" y="219075"/>
                  </a:lnTo>
                  <a:lnTo>
                    <a:pt x="3332988" y="200278"/>
                  </a:lnTo>
                  <a:lnTo>
                    <a:pt x="3290951" y="182372"/>
                  </a:lnTo>
                  <a:lnTo>
                    <a:pt x="3248532" y="165100"/>
                  </a:lnTo>
                  <a:lnTo>
                    <a:pt x="3205733" y="148716"/>
                  </a:lnTo>
                  <a:lnTo>
                    <a:pt x="3162554" y="133096"/>
                  </a:lnTo>
                  <a:lnTo>
                    <a:pt x="3118866" y="118237"/>
                  </a:lnTo>
                  <a:lnTo>
                    <a:pt x="3074924" y="104266"/>
                  </a:lnTo>
                  <a:lnTo>
                    <a:pt x="3030601" y="91186"/>
                  </a:lnTo>
                  <a:lnTo>
                    <a:pt x="2985897" y="78866"/>
                  </a:lnTo>
                  <a:lnTo>
                    <a:pt x="2940811" y="67437"/>
                  </a:lnTo>
                  <a:lnTo>
                    <a:pt x="2895473" y="56769"/>
                  </a:lnTo>
                  <a:lnTo>
                    <a:pt x="2849753" y="47116"/>
                  </a:lnTo>
                  <a:lnTo>
                    <a:pt x="2803652" y="38226"/>
                  </a:lnTo>
                  <a:lnTo>
                    <a:pt x="2757297" y="30352"/>
                  </a:lnTo>
                  <a:lnTo>
                    <a:pt x="2710688" y="23367"/>
                  </a:lnTo>
                  <a:lnTo>
                    <a:pt x="2663698" y="17145"/>
                  </a:lnTo>
                  <a:lnTo>
                    <a:pt x="2616454" y="11937"/>
                  </a:lnTo>
                  <a:lnTo>
                    <a:pt x="2568955" y="7747"/>
                  </a:lnTo>
                  <a:lnTo>
                    <a:pt x="2521204" y="4317"/>
                  </a:lnTo>
                  <a:lnTo>
                    <a:pt x="2473198" y="1904"/>
                  </a:lnTo>
                  <a:lnTo>
                    <a:pt x="2424938" y="508"/>
                  </a:lnTo>
                  <a:lnTo>
                    <a:pt x="2376424" y="0"/>
                  </a:lnTo>
                  <a:close/>
                </a:path>
              </a:pathLst>
            </a:custGeom>
            <a:solidFill>
              <a:srgbClr val="FFFFFF"/>
            </a:solidFill>
          </p:spPr>
          <p:txBody>
            <a:bodyPr wrap="square" lIns="0" tIns="0" rIns="0" bIns="0" rtlCol="0"/>
            <a:lstStyle/>
            <a:p>
              <a:endParaRPr/>
            </a:p>
          </p:txBody>
        </p:sp>
        <p:pic>
          <p:nvPicPr>
            <p:cNvPr id="5" name="object 5"/>
            <p:cNvPicPr/>
            <p:nvPr/>
          </p:nvPicPr>
          <p:blipFill>
            <a:blip r:embed="rId2" cstate="print"/>
            <a:stretch>
              <a:fillRect/>
            </a:stretch>
          </p:blipFill>
          <p:spPr>
            <a:xfrm>
              <a:off x="6924675" y="2800350"/>
              <a:ext cx="3733800" cy="1266825"/>
            </a:xfrm>
            <a:prstGeom prst="rect">
              <a:avLst/>
            </a:prstGeom>
          </p:spPr>
        </p:pic>
      </p:gr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 name="object 2"/>
          <p:cNvPicPr/>
          <p:nvPr/>
        </p:nvPicPr>
        <p:blipFill>
          <a:blip r:embed="rId2" cstate="print"/>
          <a:stretch>
            <a:fillRect/>
          </a:stretch>
        </p:blipFill>
        <p:spPr>
          <a:xfrm>
            <a:off x="0" y="0"/>
            <a:ext cx="12191999" cy="1571625"/>
          </a:xfrm>
          <a:prstGeom prst="rect">
            <a:avLst/>
          </a:prstGeom>
        </p:spPr>
      </p:pic>
      <p:sp>
        <p:nvSpPr>
          <p:cNvPr id="3" name="object 3"/>
          <p:cNvSpPr txBox="1">
            <a:spLocks noGrp="1"/>
          </p:cNvSpPr>
          <p:nvPr>
            <p:ph type="title"/>
          </p:nvPr>
        </p:nvSpPr>
        <p:spPr>
          <a:prstGeom prst="rect">
            <a:avLst/>
          </a:prstGeom>
        </p:spPr>
        <p:txBody>
          <a:bodyPr vert="horz" wrap="square" lIns="0" tIns="51943" rIns="0" bIns="0" rtlCol="0">
            <a:spAutoFit/>
          </a:bodyPr>
          <a:lstStyle/>
          <a:p>
            <a:pPr marL="12700">
              <a:lnSpc>
                <a:spcPct val="100000"/>
              </a:lnSpc>
              <a:spcBef>
                <a:spcPts val="95"/>
              </a:spcBef>
            </a:pPr>
            <a:r>
              <a:rPr dirty="0"/>
              <a:t>Condiciones</a:t>
            </a:r>
            <a:r>
              <a:rPr spc="30" dirty="0"/>
              <a:t> </a:t>
            </a:r>
            <a:r>
              <a:rPr spc="-10" dirty="0"/>
              <a:t>Laborales</a:t>
            </a:r>
          </a:p>
        </p:txBody>
      </p:sp>
      <p:sp>
        <p:nvSpPr>
          <p:cNvPr id="4" name="object 4"/>
          <p:cNvSpPr txBox="1">
            <a:spLocks noGrp="1"/>
          </p:cNvSpPr>
          <p:nvPr>
            <p:ph type="body" idx="1"/>
          </p:nvPr>
        </p:nvSpPr>
        <p:spPr>
          <a:xfrm>
            <a:off x="914398" y="1723760"/>
            <a:ext cx="10363201" cy="4794261"/>
          </a:xfrm>
          <a:prstGeom prst="rect">
            <a:avLst/>
          </a:prstGeom>
        </p:spPr>
        <p:txBody>
          <a:bodyPr vert="horz" wrap="square" lIns="0" tIns="28575" rIns="0" bIns="0" rtlCol="0">
            <a:spAutoFit/>
          </a:bodyPr>
          <a:lstStyle/>
          <a:p>
            <a:pPr marL="495934" indent="-483234">
              <a:lnSpc>
                <a:spcPct val="100000"/>
              </a:lnSpc>
              <a:spcBef>
                <a:spcPts val="225"/>
              </a:spcBef>
              <a:buFont typeface="Arial MT"/>
              <a:buChar char="•"/>
              <a:tabLst>
                <a:tab pos="495934" algn="l"/>
              </a:tabLst>
            </a:pPr>
            <a:r>
              <a:rPr lang="es-CL" sz="1600" dirty="0"/>
              <a:t>1 MÉDICO CIRUJANO CAPACITADO EN CLIMATERIO O ESPECIALISTAS EN GINECOLOGIA O MEDICINA FAMILIAR</a:t>
            </a:r>
            <a:endParaRPr lang="es-MX" sz="1600" dirty="0"/>
          </a:p>
          <a:p>
            <a:pPr marL="495934" indent="-483234">
              <a:lnSpc>
                <a:spcPct val="100000"/>
              </a:lnSpc>
              <a:spcBef>
                <a:spcPts val="225"/>
              </a:spcBef>
              <a:buFont typeface="Arial MT"/>
              <a:buChar char="•"/>
              <a:tabLst>
                <a:tab pos="495934" algn="l"/>
              </a:tabLst>
            </a:pPr>
            <a:endParaRPr lang="pt-BR" sz="1600" dirty="0"/>
          </a:p>
          <a:p>
            <a:pPr marL="495934" indent="-483234">
              <a:lnSpc>
                <a:spcPct val="100000"/>
              </a:lnSpc>
              <a:spcBef>
                <a:spcPts val="225"/>
              </a:spcBef>
              <a:buFont typeface="Arial MT"/>
              <a:buChar char="•"/>
              <a:tabLst>
                <a:tab pos="495934" algn="l"/>
              </a:tabLst>
            </a:pPr>
            <a:endParaRPr lang="pt-BR" sz="1600" dirty="0"/>
          </a:p>
          <a:p>
            <a:pPr marL="12700">
              <a:lnSpc>
                <a:spcPct val="100000"/>
              </a:lnSpc>
              <a:spcBef>
                <a:spcPts val="225"/>
              </a:spcBef>
              <a:tabLst>
                <a:tab pos="495934" algn="l"/>
              </a:tabLst>
            </a:pPr>
            <a:r>
              <a:rPr lang="es-MX" sz="1600" dirty="0"/>
              <a:t>	Para reducción de lista de espera de programa climaterio, sectorizada según la distribución del Hospital de la familia y comunidad de Yumbel con un total de 327 pacientes.</a:t>
            </a:r>
          </a:p>
          <a:p>
            <a:pPr marL="12700">
              <a:lnSpc>
                <a:spcPct val="100000"/>
              </a:lnSpc>
              <a:spcBef>
                <a:spcPts val="225"/>
              </a:spcBef>
              <a:tabLst>
                <a:tab pos="495934" algn="l"/>
              </a:tabLst>
            </a:pPr>
            <a:endParaRPr lang="es-MX" sz="1600" dirty="0"/>
          </a:p>
          <a:p>
            <a:pPr marL="298450" indent="-285750">
              <a:spcBef>
                <a:spcPts val="204"/>
              </a:spcBef>
              <a:buFontTx/>
              <a:buChar char="-"/>
              <a:tabLst>
                <a:tab pos="299085" algn="l"/>
              </a:tabLst>
            </a:pPr>
            <a:r>
              <a:rPr lang="es-MX" sz="1600" spc="-10" dirty="0"/>
              <a:t>Tiempo de requerimiento del servicio: hasta junio de 2025, pudiendo extenderse para completar la atención de 327 pacientes</a:t>
            </a:r>
          </a:p>
          <a:p>
            <a:pPr marL="298450" indent="-285750">
              <a:spcBef>
                <a:spcPts val="204"/>
              </a:spcBef>
              <a:buFontTx/>
              <a:buChar char="-"/>
              <a:tabLst>
                <a:tab pos="299085" algn="l"/>
              </a:tabLst>
            </a:pPr>
            <a:endParaRPr lang="es-MX" sz="1600" spc="-10" dirty="0"/>
          </a:p>
          <a:p>
            <a:pPr marL="298450" indent="-285750">
              <a:spcBef>
                <a:spcPts val="204"/>
              </a:spcBef>
              <a:buFontTx/>
              <a:buChar char="-"/>
              <a:tabLst>
                <a:tab pos="299085" algn="l"/>
              </a:tabLst>
            </a:pPr>
            <a:r>
              <a:rPr lang="es-MX" sz="1600" spc="-10" dirty="0"/>
              <a:t>Modalidad de Contrato: Honorarios, por prestación realizada</a:t>
            </a:r>
          </a:p>
          <a:p>
            <a:pPr marL="298450" indent="-285750">
              <a:spcBef>
                <a:spcPts val="204"/>
              </a:spcBef>
              <a:buFontTx/>
              <a:buChar char="-"/>
              <a:tabLst>
                <a:tab pos="299085" algn="l"/>
              </a:tabLst>
            </a:pPr>
            <a:endParaRPr lang="es-MX" sz="1600" spc="-10" dirty="0">
              <a:solidFill>
                <a:srgbClr val="FF0000"/>
              </a:solidFill>
            </a:endParaRPr>
          </a:p>
          <a:p>
            <a:pPr marL="298450" indent="-285750">
              <a:spcBef>
                <a:spcPts val="204"/>
              </a:spcBef>
              <a:buFontTx/>
              <a:buChar char="-"/>
              <a:tabLst>
                <a:tab pos="299085" algn="l"/>
              </a:tabLst>
            </a:pPr>
            <a:r>
              <a:rPr lang="es-MX" sz="1600" spc="-10" dirty="0"/>
              <a:t>Horario: se distribuirá entre las 8:00 y 18:00 hrs de lunes a sábado </a:t>
            </a:r>
          </a:p>
          <a:p>
            <a:pPr marL="298450" indent="-285750">
              <a:spcBef>
                <a:spcPts val="204"/>
              </a:spcBef>
              <a:buFontTx/>
              <a:buChar char="-"/>
              <a:tabLst>
                <a:tab pos="299085" algn="l"/>
              </a:tabLst>
            </a:pPr>
            <a:endParaRPr lang="es-MX" sz="1600" spc="-10" dirty="0"/>
          </a:p>
          <a:p>
            <a:pPr marL="298450" indent="-285750">
              <a:spcBef>
                <a:spcPts val="204"/>
              </a:spcBef>
              <a:buFontTx/>
              <a:buChar char="-"/>
              <a:tabLst>
                <a:tab pos="299085" algn="l"/>
              </a:tabLst>
            </a:pPr>
            <a:r>
              <a:rPr lang="es-MX" sz="1600" spc="-10" dirty="0"/>
              <a:t>Monto Remuneración: $15.543 bruto por atención (promedio de 109 pacientes al mes) </a:t>
            </a:r>
          </a:p>
          <a:p>
            <a:pPr marL="12700">
              <a:spcBef>
                <a:spcPts val="225"/>
              </a:spcBef>
              <a:tabLst>
                <a:tab pos="495934" algn="l"/>
              </a:tabLst>
            </a:pPr>
            <a:endParaRPr lang="es-MX" sz="1600" dirty="0"/>
          </a:p>
          <a:p>
            <a:pPr marL="12700">
              <a:spcBef>
                <a:spcPts val="225"/>
              </a:spcBef>
              <a:tabLst>
                <a:tab pos="495934" algn="l"/>
              </a:tabLst>
            </a:pPr>
            <a:endParaRPr lang="es-MX" sz="1600" spc="-10" dirty="0">
              <a:solidFill>
                <a:srgbClr val="FF0000"/>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 name="object 2"/>
          <p:cNvPicPr/>
          <p:nvPr/>
        </p:nvPicPr>
        <p:blipFill>
          <a:blip r:embed="rId2" cstate="print"/>
          <a:stretch>
            <a:fillRect/>
          </a:stretch>
        </p:blipFill>
        <p:spPr>
          <a:xfrm>
            <a:off x="0" y="-1"/>
            <a:ext cx="4038599" cy="6857999"/>
          </a:xfrm>
          <a:prstGeom prst="rect">
            <a:avLst/>
          </a:prstGeom>
        </p:spPr>
      </p:pic>
      <p:sp>
        <p:nvSpPr>
          <p:cNvPr id="3" name="object 3"/>
          <p:cNvSpPr txBox="1"/>
          <p:nvPr/>
        </p:nvSpPr>
        <p:spPr>
          <a:xfrm>
            <a:off x="147765" y="2884243"/>
            <a:ext cx="3743068" cy="851387"/>
          </a:xfrm>
          <a:prstGeom prst="rect">
            <a:avLst/>
          </a:prstGeom>
        </p:spPr>
        <p:txBody>
          <a:bodyPr vert="horz" wrap="square" lIns="0" tIns="49530" rIns="0" bIns="0" rtlCol="0">
            <a:spAutoFit/>
          </a:bodyPr>
          <a:lstStyle/>
          <a:p>
            <a:pPr marL="12700" marR="5080" indent="635" algn="ctr">
              <a:lnSpc>
                <a:spcPct val="92000"/>
              </a:lnSpc>
              <a:spcBef>
                <a:spcPts val="390"/>
              </a:spcBef>
            </a:pPr>
            <a:r>
              <a:rPr sz="2800" spc="-50" dirty="0">
                <a:solidFill>
                  <a:srgbClr val="FFFFFF"/>
                </a:solidFill>
                <a:latin typeface="Courier New"/>
                <a:cs typeface="Courier New"/>
              </a:rPr>
              <a:t> </a:t>
            </a:r>
            <a:r>
              <a:rPr lang="es-CL" sz="2800" spc="-10" dirty="0">
                <a:solidFill>
                  <a:srgbClr val="FFFFFF"/>
                </a:solidFill>
                <a:latin typeface="Courier New"/>
                <a:cs typeface="Courier New"/>
              </a:rPr>
              <a:t>C</a:t>
            </a:r>
            <a:r>
              <a:rPr sz="2800" spc="-10" dirty="0" err="1">
                <a:solidFill>
                  <a:srgbClr val="FFFFFF"/>
                </a:solidFill>
                <a:latin typeface="Courier New"/>
                <a:cs typeface="Courier New"/>
              </a:rPr>
              <a:t>onsideracio</a:t>
            </a:r>
            <a:r>
              <a:rPr sz="2800" spc="-25" dirty="0" err="1">
                <a:solidFill>
                  <a:srgbClr val="FFFFFF"/>
                </a:solidFill>
                <a:latin typeface="Courier New"/>
                <a:cs typeface="Courier New"/>
              </a:rPr>
              <a:t>nes</a:t>
            </a:r>
            <a:r>
              <a:rPr sz="2800" spc="-25" dirty="0">
                <a:solidFill>
                  <a:srgbClr val="FFFFFF"/>
                </a:solidFill>
                <a:latin typeface="Courier New"/>
                <a:cs typeface="Courier New"/>
              </a:rPr>
              <a:t> </a:t>
            </a:r>
            <a:r>
              <a:rPr sz="2800" spc="-10" dirty="0">
                <a:solidFill>
                  <a:srgbClr val="FFFFFF"/>
                </a:solidFill>
                <a:latin typeface="Courier New"/>
                <a:cs typeface="Courier New"/>
              </a:rPr>
              <a:t>adicionales</a:t>
            </a:r>
            <a:endParaRPr sz="2800" dirty="0">
              <a:latin typeface="Courier New"/>
              <a:cs typeface="Courier New"/>
            </a:endParaRPr>
          </a:p>
        </p:txBody>
      </p:sp>
      <p:sp>
        <p:nvSpPr>
          <p:cNvPr id="5" name="object 5"/>
          <p:cNvSpPr txBox="1"/>
          <p:nvPr/>
        </p:nvSpPr>
        <p:spPr>
          <a:xfrm>
            <a:off x="4661153" y="1153109"/>
            <a:ext cx="2119630" cy="1447165"/>
          </a:xfrm>
          <a:prstGeom prst="rect">
            <a:avLst/>
          </a:prstGeom>
        </p:spPr>
        <p:txBody>
          <a:bodyPr vert="horz" wrap="square" lIns="0" tIns="120014" rIns="0" bIns="0" rtlCol="0">
            <a:spAutoFit/>
          </a:bodyPr>
          <a:lstStyle/>
          <a:p>
            <a:pPr marL="12700">
              <a:lnSpc>
                <a:spcPct val="100000"/>
              </a:lnSpc>
              <a:spcBef>
                <a:spcPts val="944"/>
              </a:spcBef>
            </a:pPr>
            <a:r>
              <a:rPr sz="2750" spc="-10" dirty="0">
                <a:solidFill>
                  <a:srgbClr val="FFFFFF"/>
                </a:solidFill>
                <a:latin typeface="Courier New"/>
                <a:cs typeface="Courier New"/>
              </a:rPr>
              <a:t>Afiliación</a:t>
            </a:r>
            <a:endParaRPr sz="2750">
              <a:latin typeface="Courier New"/>
              <a:cs typeface="Courier New"/>
            </a:endParaRPr>
          </a:p>
          <a:p>
            <a:pPr marL="12700" marR="213995">
              <a:lnSpc>
                <a:spcPts val="2900"/>
              </a:lnSpc>
              <a:spcBef>
                <a:spcPts val="1275"/>
              </a:spcBef>
            </a:pPr>
            <a:r>
              <a:rPr sz="2750" spc="-10" dirty="0">
                <a:solidFill>
                  <a:srgbClr val="FFFFFF"/>
                </a:solidFill>
                <a:latin typeface="Courier New"/>
                <a:cs typeface="Courier New"/>
              </a:rPr>
              <a:t>Organismo adherido:</a:t>
            </a:r>
            <a:endParaRPr sz="2750">
              <a:latin typeface="Courier New"/>
              <a:cs typeface="Courier New"/>
            </a:endParaRPr>
          </a:p>
        </p:txBody>
      </p:sp>
      <p:sp>
        <p:nvSpPr>
          <p:cNvPr id="6" name="object 6"/>
          <p:cNvSpPr txBox="1">
            <a:spLocks noGrp="1"/>
          </p:cNvSpPr>
          <p:nvPr>
            <p:ph type="title"/>
          </p:nvPr>
        </p:nvSpPr>
        <p:spPr>
          <a:xfrm>
            <a:off x="7006208" y="1259789"/>
            <a:ext cx="3624579" cy="445134"/>
          </a:xfrm>
          <a:prstGeom prst="rect">
            <a:avLst/>
          </a:prstGeom>
        </p:spPr>
        <p:txBody>
          <a:bodyPr vert="horz" wrap="square" lIns="0" tIns="12700" rIns="0" bIns="0" rtlCol="0">
            <a:spAutoFit/>
          </a:bodyPr>
          <a:lstStyle/>
          <a:p>
            <a:pPr marL="12700">
              <a:lnSpc>
                <a:spcPct val="100000"/>
              </a:lnSpc>
              <a:spcBef>
                <a:spcPts val="100"/>
              </a:spcBef>
            </a:pPr>
            <a:r>
              <a:rPr sz="2750" dirty="0"/>
              <a:t>a</a:t>
            </a:r>
            <a:r>
              <a:rPr sz="2750" spc="35" dirty="0"/>
              <a:t> </a:t>
            </a:r>
            <a:r>
              <a:rPr sz="2750" dirty="0"/>
              <a:t>Caja</a:t>
            </a:r>
            <a:r>
              <a:rPr sz="2750" spc="105" dirty="0"/>
              <a:t> </a:t>
            </a:r>
            <a:r>
              <a:rPr sz="2750" dirty="0"/>
              <a:t>Los</a:t>
            </a:r>
            <a:r>
              <a:rPr sz="2750" spc="105" dirty="0"/>
              <a:t> </a:t>
            </a:r>
            <a:r>
              <a:rPr sz="2750" spc="-10" dirty="0"/>
              <a:t>Andes.</a:t>
            </a:r>
            <a:endParaRPr sz="2750"/>
          </a:p>
        </p:txBody>
      </p:sp>
      <p:sp>
        <p:nvSpPr>
          <p:cNvPr id="7" name="object 7"/>
          <p:cNvSpPr txBox="1"/>
          <p:nvPr/>
        </p:nvSpPr>
        <p:spPr>
          <a:xfrm>
            <a:off x="6795896" y="1749679"/>
            <a:ext cx="4239895" cy="837565"/>
          </a:xfrm>
          <a:prstGeom prst="rect">
            <a:avLst/>
          </a:prstGeom>
        </p:spPr>
        <p:txBody>
          <a:bodyPr vert="horz" wrap="square" lIns="0" tIns="12065" rIns="0" bIns="0" rtlCol="0">
            <a:spAutoFit/>
          </a:bodyPr>
          <a:lstStyle/>
          <a:p>
            <a:pPr marL="12700">
              <a:lnSpc>
                <a:spcPts val="3200"/>
              </a:lnSpc>
              <a:spcBef>
                <a:spcPts val="95"/>
              </a:spcBef>
            </a:pPr>
            <a:r>
              <a:rPr sz="2750" spc="-10" dirty="0">
                <a:solidFill>
                  <a:srgbClr val="FFFFFF"/>
                </a:solidFill>
                <a:latin typeface="Courier New"/>
                <a:cs typeface="Courier New"/>
              </a:rPr>
              <a:t>Administrador</a:t>
            </a:r>
            <a:endParaRPr sz="2750">
              <a:latin typeface="Courier New"/>
              <a:cs typeface="Courier New"/>
            </a:endParaRPr>
          </a:p>
          <a:p>
            <a:pPr marL="12700">
              <a:lnSpc>
                <a:spcPts val="3200"/>
              </a:lnSpc>
            </a:pPr>
            <a:r>
              <a:rPr sz="2750" dirty="0">
                <a:solidFill>
                  <a:srgbClr val="FFFFFF"/>
                </a:solidFill>
                <a:latin typeface="Courier New"/>
                <a:cs typeface="Courier New"/>
              </a:rPr>
              <a:t>Mutual</a:t>
            </a:r>
            <a:r>
              <a:rPr sz="2750" spc="95" dirty="0">
                <a:solidFill>
                  <a:srgbClr val="FFFFFF"/>
                </a:solidFill>
                <a:latin typeface="Courier New"/>
                <a:cs typeface="Courier New"/>
              </a:rPr>
              <a:t> </a:t>
            </a:r>
            <a:r>
              <a:rPr sz="2750" dirty="0">
                <a:solidFill>
                  <a:srgbClr val="FFFFFF"/>
                </a:solidFill>
                <a:latin typeface="Courier New"/>
                <a:cs typeface="Courier New"/>
              </a:rPr>
              <a:t>de</a:t>
            </a:r>
            <a:r>
              <a:rPr sz="2750" spc="-50" dirty="0">
                <a:solidFill>
                  <a:srgbClr val="FFFFFF"/>
                </a:solidFill>
                <a:latin typeface="Courier New"/>
                <a:cs typeface="Courier New"/>
              </a:rPr>
              <a:t> </a:t>
            </a:r>
            <a:r>
              <a:rPr sz="2750" spc="-10" dirty="0">
                <a:solidFill>
                  <a:srgbClr val="FFFFFF"/>
                </a:solidFill>
                <a:latin typeface="Courier New"/>
                <a:cs typeface="Courier New"/>
              </a:rPr>
              <a:t>Seguridad.</a:t>
            </a:r>
            <a:endParaRPr sz="2750">
              <a:latin typeface="Courier New"/>
              <a:cs typeface="Courier New"/>
            </a:endParaRPr>
          </a:p>
        </p:txBody>
      </p:sp>
      <p:pic>
        <p:nvPicPr>
          <p:cNvPr id="8" name="object 8"/>
          <p:cNvPicPr/>
          <p:nvPr/>
        </p:nvPicPr>
        <p:blipFill>
          <a:blip r:embed="rId3" cstate="print"/>
          <a:stretch>
            <a:fillRect/>
          </a:stretch>
        </p:blipFill>
        <p:spPr>
          <a:xfrm>
            <a:off x="4467228" y="1905000"/>
            <a:ext cx="7372350" cy="2809875"/>
          </a:xfrm>
          <a:prstGeom prst="rect">
            <a:avLst/>
          </a:prstGeom>
        </p:spPr>
      </p:pic>
      <p:sp>
        <p:nvSpPr>
          <p:cNvPr id="9" name="object 9"/>
          <p:cNvSpPr txBox="1"/>
          <p:nvPr/>
        </p:nvSpPr>
        <p:spPr>
          <a:xfrm>
            <a:off x="4699256" y="2016378"/>
            <a:ext cx="4486910" cy="444500"/>
          </a:xfrm>
          <a:prstGeom prst="rect">
            <a:avLst/>
          </a:prstGeom>
        </p:spPr>
        <p:txBody>
          <a:bodyPr vert="horz" wrap="square" lIns="0" tIns="12065" rIns="0" bIns="0" rtlCol="0">
            <a:spAutoFit/>
          </a:bodyPr>
          <a:lstStyle/>
          <a:p>
            <a:pPr marL="12700">
              <a:lnSpc>
                <a:spcPct val="100000"/>
              </a:lnSpc>
              <a:spcBef>
                <a:spcPts val="95"/>
              </a:spcBef>
            </a:pPr>
            <a:r>
              <a:rPr sz="2750" dirty="0">
                <a:solidFill>
                  <a:srgbClr val="FFFFFF"/>
                </a:solidFill>
                <a:latin typeface="Courier New"/>
                <a:cs typeface="Courier New"/>
              </a:rPr>
              <a:t>Empresa</a:t>
            </a:r>
            <a:r>
              <a:rPr sz="2750" spc="90" dirty="0">
                <a:solidFill>
                  <a:srgbClr val="FFFFFF"/>
                </a:solidFill>
                <a:latin typeface="Courier New"/>
                <a:cs typeface="Courier New"/>
              </a:rPr>
              <a:t> </a:t>
            </a:r>
            <a:r>
              <a:rPr sz="2750" dirty="0">
                <a:solidFill>
                  <a:srgbClr val="FFFFFF"/>
                </a:solidFill>
                <a:latin typeface="Courier New"/>
                <a:cs typeface="Courier New"/>
              </a:rPr>
              <a:t>con</a:t>
            </a:r>
            <a:r>
              <a:rPr sz="2750" spc="50" dirty="0">
                <a:solidFill>
                  <a:srgbClr val="FFFFFF"/>
                </a:solidFill>
                <a:latin typeface="Courier New"/>
                <a:cs typeface="Courier New"/>
              </a:rPr>
              <a:t> </a:t>
            </a:r>
            <a:r>
              <a:rPr sz="2750" dirty="0">
                <a:solidFill>
                  <a:srgbClr val="FFFFFF"/>
                </a:solidFill>
                <a:latin typeface="Courier New"/>
                <a:cs typeface="Courier New"/>
              </a:rPr>
              <a:t>5</a:t>
            </a:r>
            <a:r>
              <a:rPr sz="2750" spc="-10" dirty="0">
                <a:solidFill>
                  <a:srgbClr val="FFFFFF"/>
                </a:solidFill>
                <a:latin typeface="Courier New"/>
                <a:cs typeface="Courier New"/>
              </a:rPr>
              <a:t> </a:t>
            </a:r>
            <a:r>
              <a:rPr sz="2750" dirty="0">
                <a:solidFill>
                  <a:srgbClr val="FFFFFF"/>
                </a:solidFill>
                <a:latin typeface="Courier New"/>
                <a:cs typeface="Courier New"/>
              </a:rPr>
              <a:t>años</a:t>
            </a:r>
            <a:r>
              <a:rPr sz="2750" spc="45" dirty="0">
                <a:solidFill>
                  <a:srgbClr val="FFFFFF"/>
                </a:solidFill>
                <a:latin typeface="Courier New"/>
                <a:cs typeface="Courier New"/>
              </a:rPr>
              <a:t> </a:t>
            </a:r>
            <a:r>
              <a:rPr sz="2750" spc="-25" dirty="0">
                <a:solidFill>
                  <a:srgbClr val="FFFFFF"/>
                </a:solidFill>
                <a:latin typeface="Courier New"/>
                <a:cs typeface="Courier New"/>
              </a:rPr>
              <a:t>de</a:t>
            </a:r>
            <a:endParaRPr sz="2750">
              <a:latin typeface="Courier New"/>
              <a:cs typeface="Courier New"/>
            </a:endParaRPr>
          </a:p>
        </p:txBody>
      </p:sp>
      <p:sp>
        <p:nvSpPr>
          <p:cNvPr id="10" name="object 10"/>
          <p:cNvSpPr txBox="1"/>
          <p:nvPr/>
        </p:nvSpPr>
        <p:spPr>
          <a:xfrm>
            <a:off x="4699256" y="2400172"/>
            <a:ext cx="6819900" cy="2057400"/>
          </a:xfrm>
          <a:prstGeom prst="rect">
            <a:avLst/>
          </a:prstGeom>
        </p:spPr>
        <p:txBody>
          <a:bodyPr vert="horz" wrap="square" lIns="0" tIns="66675" rIns="0" bIns="0" rtlCol="0">
            <a:spAutoFit/>
          </a:bodyPr>
          <a:lstStyle/>
          <a:p>
            <a:pPr marL="12700" marR="5080">
              <a:lnSpc>
                <a:spcPts val="2900"/>
              </a:lnSpc>
              <a:spcBef>
                <a:spcPts val="525"/>
              </a:spcBef>
            </a:pPr>
            <a:r>
              <a:rPr sz="2750" dirty="0">
                <a:solidFill>
                  <a:srgbClr val="FFFFFF"/>
                </a:solidFill>
                <a:latin typeface="Courier New"/>
                <a:cs typeface="Courier New"/>
              </a:rPr>
              <a:t>experiencia</a:t>
            </a:r>
            <a:r>
              <a:rPr sz="2750" spc="145" dirty="0">
                <a:solidFill>
                  <a:srgbClr val="FFFFFF"/>
                </a:solidFill>
                <a:latin typeface="Courier New"/>
                <a:cs typeface="Courier New"/>
              </a:rPr>
              <a:t> </a:t>
            </a:r>
            <a:r>
              <a:rPr sz="2750" dirty="0">
                <a:solidFill>
                  <a:srgbClr val="FFFFFF"/>
                </a:solidFill>
                <a:latin typeface="Courier New"/>
                <a:cs typeface="Courier New"/>
              </a:rPr>
              <a:t>en</a:t>
            </a:r>
            <a:r>
              <a:rPr sz="2750" spc="-110" dirty="0">
                <a:solidFill>
                  <a:srgbClr val="FFFFFF"/>
                </a:solidFill>
                <a:latin typeface="Courier New"/>
                <a:cs typeface="Courier New"/>
              </a:rPr>
              <a:t> </a:t>
            </a:r>
            <a:r>
              <a:rPr sz="2750" dirty="0">
                <a:solidFill>
                  <a:srgbClr val="FFFFFF"/>
                </a:solidFill>
                <a:latin typeface="Courier New"/>
                <a:cs typeface="Courier New"/>
              </a:rPr>
              <a:t>licitaciones</a:t>
            </a:r>
            <a:r>
              <a:rPr sz="2750" spc="180" dirty="0">
                <a:solidFill>
                  <a:srgbClr val="FFFFFF"/>
                </a:solidFill>
                <a:latin typeface="Courier New"/>
                <a:cs typeface="Courier New"/>
              </a:rPr>
              <a:t> </a:t>
            </a:r>
            <a:r>
              <a:rPr sz="2750" spc="-25" dirty="0">
                <a:solidFill>
                  <a:srgbClr val="FFFFFF"/>
                </a:solidFill>
                <a:latin typeface="Courier New"/>
                <a:cs typeface="Courier New"/>
              </a:rPr>
              <a:t>con </a:t>
            </a:r>
            <a:r>
              <a:rPr sz="2750" dirty="0">
                <a:solidFill>
                  <a:srgbClr val="FFFFFF"/>
                </a:solidFill>
                <a:latin typeface="Courier New"/>
                <a:cs typeface="Courier New"/>
              </a:rPr>
              <a:t>ISL,</a:t>
            </a:r>
            <a:r>
              <a:rPr sz="2750" spc="35" dirty="0">
                <a:solidFill>
                  <a:srgbClr val="FFFFFF"/>
                </a:solidFill>
                <a:latin typeface="Courier New"/>
                <a:cs typeface="Courier New"/>
              </a:rPr>
              <a:t> </a:t>
            </a:r>
            <a:r>
              <a:rPr sz="2750" dirty="0">
                <a:solidFill>
                  <a:srgbClr val="FFFFFF"/>
                </a:solidFill>
                <a:latin typeface="Courier New"/>
                <a:cs typeface="Courier New"/>
              </a:rPr>
              <a:t>actualmente</a:t>
            </a:r>
            <a:r>
              <a:rPr sz="2750" spc="245" dirty="0">
                <a:solidFill>
                  <a:srgbClr val="FFFFFF"/>
                </a:solidFill>
                <a:latin typeface="Courier New"/>
                <a:cs typeface="Courier New"/>
              </a:rPr>
              <a:t> </a:t>
            </a:r>
            <a:r>
              <a:rPr sz="2750" dirty="0">
                <a:solidFill>
                  <a:srgbClr val="FFFFFF"/>
                </a:solidFill>
                <a:latin typeface="Courier New"/>
                <a:cs typeface="Courier New"/>
              </a:rPr>
              <a:t>con</a:t>
            </a:r>
            <a:r>
              <a:rPr sz="2750" spc="50" dirty="0">
                <a:solidFill>
                  <a:srgbClr val="FFFFFF"/>
                </a:solidFill>
                <a:latin typeface="Courier New"/>
                <a:cs typeface="Courier New"/>
              </a:rPr>
              <a:t> </a:t>
            </a:r>
            <a:r>
              <a:rPr sz="2750" dirty="0">
                <a:solidFill>
                  <a:srgbClr val="FFFFFF"/>
                </a:solidFill>
                <a:latin typeface="Courier New"/>
                <a:cs typeface="Courier New"/>
              </a:rPr>
              <a:t>3</a:t>
            </a:r>
            <a:r>
              <a:rPr sz="2750" spc="-90" dirty="0">
                <a:solidFill>
                  <a:srgbClr val="FFFFFF"/>
                </a:solidFill>
                <a:latin typeface="Courier New"/>
                <a:cs typeface="Courier New"/>
              </a:rPr>
              <a:t> </a:t>
            </a:r>
            <a:r>
              <a:rPr sz="2750" dirty="0">
                <a:solidFill>
                  <a:srgbClr val="FFFFFF"/>
                </a:solidFill>
                <a:latin typeface="Courier New"/>
                <a:cs typeface="Courier New"/>
              </a:rPr>
              <a:t>en</a:t>
            </a:r>
            <a:r>
              <a:rPr sz="2750" spc="45" dirty="0">
                <a:solidFill>
                  <a:srgbClr val="FFFFFF"/>
                </a:solidFill>
                <a:latin typeface="Courier New"/>
                <a:cs typeface="Courier New"/>
              </a:rPr>
              <a:t> </a:t>
            </a:r>
            <a:r>
              <a:rPr sz="2750" spc="-10" dirty="0">
                <a:solidFill>
                  <a:srgbClr val="FFFFFF"/>
                </a:solidFill>
                <a:latin typeface="Courier New"/>
                <a:cs typeface="Courier New"/>
              </a:rPr>
              <a:t>curso.</a:t>
            </a:r>
            <a:endParaRPr sz="2750" dirty="0">
              <a:latin typeface="Courier New"/>
              <a:cs typeface="Courier New"/>
            </a:endParaRPr>
          </a:p>
          <a:p>
            <a:pPr marL="12700" marR="5080">
              <a:lnSpc>
                <a:spcPct val="87900"/>
              </a:lnSpc>
              <a:spcBef>
                <a:spcPts val="1070"/>
              </a:spcBef>
            </a:pPr>
            <a:r>
              <a:rPr sz="2750" dirty="0">
                <a:solidFill>
                  <a:srgbClr val="FFFFFF"/>
                </a:solidFill>
                <a:latin typeface="Courier New"/>
                <a:cs typeface="Courier New"/>
              </a:rPr>
              <a:t>Contamos</a:t>
            </a:r>
            <a:r>
              <a:rPr sz="2750" spc="254" dirty="0">
                <a:solidFill>
                  <a:srgbClr val="FFFFFF"/>
                </a:solidFill>
                <a:latin typeface="Courier New"/>
                <a:cs typeface="Courier New"/>
              </a:rPr>
              <a:t> </a:t>
            </a:r>
            <a:r>
              <a:rPr sz="2750" dirty="0">
                <a:solidFill>
                  <a:srgbClr val="FFFFFF"/>
                </a:solidFill>
                <a:latin typeface="Courier New"/>
                <a:cs typeface="Courier New"/>
              </a:rPr>
              <a:t>con</a:t>
            </a:r>
            <a:r>
              <a:rPr sz="2750" spc="50" dirty="0">
                <a:solidFill>
                  <a:srgbClr val="FFFFFF"/>
                </a:solidFill>
                <a:latin typeface="Courier New"/>
                <a:cs typeface="Courier New"/>
              </a:rPr>
              <a:t> </a:t>
            </a:r>
            <a:r>
              <a:rPr sz="2750" dirty="0">
                <a:solidFill>
                  <a:srgbClr val="FFFFFF"/>
                </a:solidFill>
                <a:latin typeface="Courier New"/>
                <a:cs typeface="Courier New"/>
              </a:rPr>
              <a:t>100</a:t>
            </a:r>
            <a:r>
              <a:rPr sz="2750" spc="100" dirty="0">
                <a:solidFill>
                  <a:srgbClr val="FFFFFF"/>
                </a:solidFill>
                <a:latin typeface="Courier New"/>
                <a:cs typeface="Courier New"/>
              </a:rPr>
              <a:t> </a:t>
            </a:r>
            <a:r>
              <a:rPr sz="2750" dirty="0">
                <a:solidFill>
                  <a:srgbClr val="FFFFFF"/>
                </a:solidFill>
                <a:latin typeface="Courier New"/>
                <a:cs typeface="Courier New"/>
              </a:rPr>
              <a:t>puntos</a:t>
            </a:r>
            <a:r>
              <a:rPr sz="2750" spc="165" dirty="0">
                <a:solidFill>
                  <a:srgbClr val="FFFFFF"/>
                </a:solidFill>
                <a:latin typeface="Courier New"/>
                <a:cs typeface="Courier New"/>
              </a:rPr>
              <a:t> </a:t>
            </a:r>
            <a:r>
              <a:rPr sz="2750" dirty="0">
                <a:solidFill>
                  <a:srgbClr val="FFFFFF"/>
                </a:solidFill>
                <a:latin typeface="Courier New"/>
                <a:cs typeface="Courier New"/>
              </a:rPr>
              <a:t>en</a:t>
            </a:r>
            <a:r>
              <a:rPr sz="2750" spc="35" dirty="0">
                <a:solidFill>
                  <a:srgbClr val="FFFFFF"/>
                </a:solidFill>
                <a:latin typeface="Courier New"/>
                <a:cs typeface="Courier New"/>
              </a:rPr>
              <a:t> </a:t>
            </a:r>
            <a:r>
              <a:rPr sz="2750" spc="-10" dirty="0">
                <a:solidFill>
                  <a:srgbClr val="FFFFFF"/>
                </a:solidFill>
                <a:latin typeface="Courier New"/>
                <a:cs typeface="Courier New"/>
              </a:rPr>
              <a:t>todos </a:t>
            </a:r>
            <a:r>
              <a:rPr sz="2750" dirty="0">
                <a:solidFill>
                  <a:srgbClr val="FFFFFF"/>
                </a:solidFill>
                <a:latin typeface="Courier New"/>
                <a:cs typeface="Courier New"/>
              </a:rPr>
              <a:t>los</a:t>
            </a:r>
            <a:r>
              <a:rPr sz="2750" spc="114" dirty="0">
                <a:solidFill>
                  <a:srgbClr val="FFFFFF"/>
                </a:solidFill>
                <a:latin typeface="Courier New"/>
                <a:cs typeface="Courier New"/>
              </a:rPr>
              <a:t> </a:t>
            </a:r>
            <a:r>
              <a:rPr sz="2750" dirty="0">
                <a:solidFill>
                  <a:srgbClr val="FFFFFF"/>
                </a:solidFill>
                <a:latin typeface="Courier New"/>
                <a:cs typeface="Courier New"/>
              </a:rPr>
              <a:t>ítems</a:t>
            </a:r>
            <a:r>
              <a:rPr sz="2750" spc="135" dirty="0">
                <a:solidFill>
                  <a:srgbClr val="FFFFFF"/>
                </a:solidFill>
                <a:latin typeface="Courier New"/>
                <a:cs typeface="Courier New"/>
              </a:rPr>
              <a:t> </a:t>
            </a:r>
            <a:r>
              <a:rPr sz="2750" dirty="0">
                <a:solidFill>
                  <a:srgbClr val="FFFFFF"/>
                </a:solidFill>
                <a:latin typeface="Courier New"/>
                <a:cs typeface="Courier New"/>
              </a:rPr>
              <a:t>administrativos</a:t>
            </a:r>
            <a:r>
              <a:rPr sz="2750" spc="420" dirty="0">
                <a:solidFill>
                  <a:srgbClr val="FFFFFF"/>
                </a:solidFill>
                <a:latin typeface="Courier New"/>
                <a:cs typeface="Courier New"/>
              </a:rPr>
              <a:t> </a:t>
            </a:r>
            <a:r>
              <a:rPr sz="2750" dirty="0">
                <a:solidFill>
                  <a:srgbClr val="FFFFFF"/>
                </a:solidFill>
                <a:latin typeface="Courier New"/>
                <a:cs typeface="Courier New"/>
              </a:rPr>
              <a:t>de</a:t>
            </a:r>
            <a:r>
              <a:rPr sz="2750" spc="55" dirty="0">
                <a:solidFill>
                  <a:srgbClr val="FFFFFF"/>
                </a:solidFill>
                <a:latin typeface="Courier New"/>
                <a:cs typeface="Courier New"/>
              </a:rPr>
              <a:t> </a:t>
            </a:r>
            <a:r>
              <a:rPr sz="2750" spc="-35" dirty="0">
                <a:solidFill>
                  <a:srgbClr val="FFFFFF"/>
                </a:solidFill>
                <a:latin typeface="Courier New"/>
                <a:cs typeface="Courier New"/>
              </a:rPr>
              <a:t>la </a:t>
            </a:r>
            <a:r>
              <a:rPr sz="2750" spc="-10" dirty="0">
                <a:solidFill>
                  <a:srgbClr val="FFFFFF"/>
                </a:solidFill>
                <a:latin typeface="Courier New"/>
                <a:cs typeface="Courier New"/>
              </a:rPr>
              <a:t>licitación.</a:t>
            </a:r>
            <a:endParaRPr sz="2750" dirty="0">
              <a:latin typeface="Courier New"/>
              <a:cs typeface="Courier New"/>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96B857D9-C739-63E1-EFED-82112B3506FB}"/>
            </a:ext>
          </a:extLst>
        </p:cNvPr>
        <p:cNvGrpSpPr/>
        <p:nvPr/>
      </p:nvGrpSpPr>
      <p:grpSpPr>
        <a:xfrm>
          <a:off x="0" y="0"/>
          <a:ext cx="0" cy="0"/>
          <a:chOff x="0" y="0"/>
          <a:chExt cx="0" cy="0"/>
        </a:xfrm>
      </p:grpSpPr>
      <p:pic>
        <p:nvPicPr>
          <p:cNvPr id="2" name="object 2">
            <a:extLst>
              <a:ext uri="{FF2B5EF4-FFF2-40B4-BE49-F238E27FC236}">
                <a16:creationId xmlns:a16="http://schemas.microsoft.com/office/drawing/2014/main" id="{3DE4EF89-1205-028C-E419-9B2202F01879}"/>
              </a:ext>
            </a:extLst>
          </p:cNvPr>
          <p:cNvPicPr/>
          <p:nvPr/>
        </p:nvPicPr>
        <p:blipFill>
          <a:blip r:embed="rId2" cstate="print"/>
          <a:stretch>
            <a:fillRect/>
          </a:stretch>
        </p:blipFill>
        <p:spPr>
          <a:xfrm>
            <a:off x="0" y="0"/>
            <a:ext cx="12191999" cy="1571625"/>
          </a:xfrm>
          <a:prstGeom prst="rect">
            <a:avLst/>
          </a:prstGeom>
        </p:spPr>
      </p:pic>
      <p:sp>
        <p:nvSpPr>
          <p:cNvPr id="3" name="object 3">
            <a:extLst>
              <a:ext uri="{FF2B5EF4-FFF2-40B4-BE49-F238E27FC236}">
                <a16:creationId xmlns:a16="http://schemas.microsoft.com/office/drawing/2014/main" id="{F913A7E2-B23C-D8FD-5E06-D5390DCB2C39}"/>
              </a:ext>
            </a:extLst>
          </p:cNvPr>
          <p:cNvSpPr txBox="1">
            <a:spLocks noGrp="1"/>
          </p:cNvSpPr>
          <p:nvPr>
            <p:ph type="title"/>
          </p:nvPr>
        </p:nvSpPr>
        <p:spPr>
          <a:prstGeom prst="rect">
            <a:avLst/>
          </a:prstGeom>
        </p:spPr>
        <p:txBody>
          <a:bodyPr vert="horz" wrap="square" lIns="0" tIns="51943" rIns="0" bIns="0" rtlCol="0">
            <a:spAutoFit/>
          </a:bodyPr>
          <a:lstStyle/>
          <a:p>
            <a:pPr marL="12700">
              <a:lnSpc>
                <a:spcPct val="100000"/>
              </a:lnSpc>
              <a:spcBef>
                <a:spcPts val="95"/>
              </a:spcBef>
            </a:pPr>
            <a:r>
              <a:rPr lang="es-CL" spc="-10" dirty="0"/>
              <a:t>Requisitos Excluyentes: </a:t>
            </a:r>
            <a:endParaRPr spc="-10" dirty="0"/>
          </a:p>
        </p:txBody>
      </p:sp>
      <p:sp>
        <p:nvSpPr>
          <p:cNvPr id="4" name="object 4">
            <a:extLst>
              <a:ext uri="{FF2B5EF4-FFF2-40B4-BE49-F238E27FC236}">
                <a16:creationId xmlns:a16="http://schemas.microsoft.com/office/drawing/2014/main" id="{60BBE373-3DEA-3F68-3152-849A173F967F}"/>
              </a:ext>
            </a:extLst>
          </p:cNvPr>
          <p:cNvSpPr txBox="1">
            <a:spLocks noGrp="1"/>
          </p:cNvSpPr>
          <p:nvPr>
            <p:ph type="body" idx="1"/>
          </p:nvPr>
        </p:nvSpPr>
        <p:spPr>
          <a:xfrm>
            <a:off x="342899" y="1676400"/>
            <a:ext cx="11506200" cy="4937890"/>
          </a:xfrm>
          <a:prstGeom prst="rect">
            <a:avLst/>
          </a:prstGeom>
        </p:spPr>
        <p:txBody>
          <a:bodyPr vert="horz" wrap="square" lIns="0" tIns="28575" rIns="0" bIns="0" rtlCol="0">
            <a:spAutoFit/>
          </a:bodyPr>
          <a:lstStyle/>
          <a:p>
            <a:pPr marL="12700">
              <a:lnSpc>
                <a:spcPct val="100000"/>
              </a:lnSpc>
              <a:spcBef>
                <a:spcPts val="204"/>
              </a:spcBef>
              <a:tabLst>
                <a:tab pos="299085" algn="l"/>
              </a:tabLst>
            </a:pPr>
            <a:r>
              <a:rPr lang="es-MX" sz="1400" spc="-10" dirty="0"/>
              <a:t>Documentos a presentar: </a:t>
            </a:r>
          </a:p>
          <a:p>
            <a:pPr marL="12700">
              <a:lnSpc>
                <a:spcPct val="100000"/>
              </a:lnSpc>
              <a:spcBef>
                <a:spcPts val="204"/>
              </a:spcBef>
              <a:tabLst>
                <a:tab pos="299085" algn="l"/>
              </a:tabLst>
            </a:pPr>
            <a:endParaRPr lang="es-MX" sz="1400" spc="-10" dirty="0"/>
          </a:p>
          <a:p>
            <a:pPr marL="298450" indent="-285750">
              <a:lnSpc>
                <a:spcPct val="100000"/>
              </a:lnSpc>
              <a:spcBef>
                <a:spcPts val="204"/>
              </a:spcBef>
              <a:buFontTx/>
              <a:buChar char="-"/>
              <a:tabLst>
                <a:tab pos="299085" algn="l"/>
              </a:tabLst>
            </a:pPr>
            <a:r>
              <a:rPr lang="es-MX" sz="1400" spc="-10" dirty="0" err="1"/>
              <a:t>Curriculum</a:t>
            </a:r>
            <a:r>
              <a:rPr lang="es-MX" sz="1400" spc="-10" dirty="0"/>
              <a:t> vitae </a:t>
            </a:r>
          </a:p>
          <a:p>
            <a:pPr marL="298450" indent="-285750">
              <a:lnSpc>
                <a:spcPct val="100000"/>
              </a:lnSpc>
              <a:spcBef>
                <a:spcPts val="204"/>
              </a:spcBef>
              <a:buFontTx/>
              <a:buChar char="-"/>
              <a:tabLst>
                <a:tab pos="299085" algn="l"/>
              </a:tabLst>
            </a:pPr>
            <a:r>
              <a:rPr lang="es-MX" sz="1400" spc="-10" dirty="0"/>
              <a:t>Acreditar Formación como Profesional Médico Cirujano, título profesional (Certificado de título), </a:t>
            </a:r>
          </a:p>
          <a:p>
            <a:pPr marL="298450" indent="-285750">
              <a:lnSpc>
                <a:spcPct val="100000"/>
              </a:lnSpc>
              <a:spcBef>
                <a:spcPts val="204"/>
              </a:spcBef>
              <a:buFontTx/>
              <a:buChar char="-"/>
              <a:tabLst>
                <a:tab pos="299085" algn="l"/>
              </a:tabLst>
            </a:pPr>
            <a:r>
              <a:rPr lang="es-MX" sz="1400" spc="-10" dirty="0"/>
              <a:t>Certificado de capacitación (curso, diplomado) en climaterio </a:t>
            </a:r>
            <a:r>
              <a:rPr lang="es-MX" sz="1400" spc="-10" dirty="0" err="1"/>
              <a:t>ó</a:t>
            </a:r>
            <a:r>
              <a:rPr lang="es-MX" sz="1400" spc="-10" dirty="0"/>
              <a:t> Especialidad en Ginecología o Medicina Familiar</a:t>
            </a:r>
          </a:p>
          <a:p>
            <a:pPr marL="298450" indent="-285750">
              <a:lnSpc>
                <a:spcPct val="100000"/>
              </a:lnSpc>
              <a:spcBef>
                <a:spcPts val="204"/>
              </a:spcBef>
              <a:buFontTx/>
              <a:buChar char="-"/>
              <a:tabLst>
                <a:tab pos="299085" algn="l"/>
              </a:tabLst>
            </a:pPr>
            <a:r>
              <a:rPr lang="es-MX" sz="1400" spc="-10" dirty="0"/>
              <a:t>Certificado de inscripción o número de registros de inscripción en registro nacional de prestadores individuales de la superintendencia de salud que acredite su condición de médico</a:t>
            </a:r>
          </a:p>
          <a:p>
            <a:pPr marL="298450" indent="-285750">
              <a:lnSpc>
                <a:spcPct val="100000"/>
              </a:lnSpc>
              <a:spcBef>
                <a:spcPts val="204"/>
              </a:spcBef>
              <a:buFontTx/>
              <a:buChar char="-"/>
              <a:tabLst>
                <a:tab pos="299085" algn="l"/>
              </a:tabLst>
            </a:pPr>
            <a:r>
              <a:rPr lang="es-MX" sz="1400" spc="-10" dirty="0"/>
              <a:t>EUNACOM aprobado</a:t>
            </a:r>
          </a:p>
          <a:p>
            <a:pPr marL="298450" indent="-285750">
              <a:lnSpc>
                <a:spcPct val="100000"/>
              </a:lnSpc>
              <a:spcBef>
                <a:spcPts val="204"/>
              </a:spcBef>
              <a:buFontTx/>
              <a:buChar char="-"/>
              <a:tabLst>
                <a:tab pos="299085" algn="l"/>
              </a:tabLst>
            </a:pPr>
            <a:r>
              <a:rPr lang="es-MX" sz="1400" spc="-10" dirty="0"/>
              <a:t>Copia de póliza de seguro de responsabilidad civil profesional, que acredite su calidad de profesional asegurado, debe encontrarse vigente por todo el periodo que el profesional preste los servicios dentro del hospital</a:t>
            </a:r>
          </a:p>
          <a:p>
            <a:pPr marL="298450" indent="-285750">
              <a:lnSpc>
                <a:spcPct val="100000"/>
              </a:lnSpc>
              <a:spcBef>
                <a:spcPts val="204"/>
              </a:spcBef>
              <a:buFontTx/>
              <a:buChar char="-"/>
              <a:tabLst>
                <a:tab pos="299085" algn="l"/>
              </a:tabLst>
            </a:pPr>
            <a:r>
              <a:rPr lang="es-MX" sz="1400" spc="-10" dirty="0"/>
              <a:t>Certificado de Curso IAAS 120 horas</a:t>
            </a:r>
          </a:p>
          <a:p>
            <a:pPr marL="298450" indent="-285750">
              <a:lnSpc>
                <a:spcPct val="100000"/>
              </a:lnSpc>
              <a:spcBef>
                <a:spcPts val="204"/>
              </a:spcBef>
              <a:buFontTx/>
              <a:buChar char="-"/>
              <a:tabLst>
                <a:tab pos="299085" algn="l"/>
              </a:tabLst>
            </a:pPr>
            <a:r>
              <a:rPr lang="es-MX" sz="1400" spc="-10" dirty="0"/>
              <a:t>Experiencia Laboral mayor a 1 año en Centros de Salud de Atención Primaria  (CECOSF, CESFAM, COSAM Y/O APS EN GENERAL), acreditado con certificado</a:t>
            </a:r>
          </a:p>
          <a:p>
            <a:pPr marL="12700">
              <a:lnSpc>
                <a:spcPct val="100000"/>
              </a:lnSpc>
              <a:spcBef>
                <a:spcPts val="204"/>
              </a:spcBef>
              <a:tabLst>
                <a:tab pos="299085" algn="l"/>
              </a:tabLst>
            </a:pPr>
            <a:endParaRPr lang="es-MX" sz="1400" spc="-10" dirty="0"/>
          </a:p>
          <a:p>
            <a:pPr marL="12700">
              <a:lnSpc>
                <a:spcPct val="100000"/>
              </a:lnSpc>
              <a:spcBef>
                <a:spcPts val="204"/>
              </a:spcBef>
              <a:tabLst>
                <a:tab pos="299085" algn="l"/>
              </a:tabLst>
            </a:pPr>
            <a:r>
              <a:rPr lang="es-MX" sz="1400" spc="-10" dirty="0"/>
              <a:t> Deseables: </a:t>
            </a:r>
          </a:p>
          <a:p>
            <a:pPr marL="298450" indent="-285750">
              <a:lnSpc>
                <a:spcPct val="100000"/>
              </a:lnSpc>
              <a:spcBef>
                <a:spcPts val="204"/>
              </a:spcBef>
              <a:buFontTx/>
              <a:buChar char="-"/>
              <a:tabLst>
                <a:tab pos="299085" algn="l"/>
              </a:tabLst>
            </a:pPr>
            <a:r>
              <a:rPr lang="es-MX" sz="1400" spc="-10" dirty="0"/>
              <a:t>Certificados de capacitaciones en APS</a:t>
            </a:r>
          </a:p>
          <a:p>
            <a:pPr marL="298450" indent="-285750">
              <a:lnSpc>
                <a:spcPct val="100000"/>
              </a:lnSpc>
              <a:spcBef>
                <a:spcPts val="204"/>
              </a:spcBef>
              <a:buFontTx/>
              <a:buChar char="-"/>
              <a:tabLst>
                <a:tab pos="299085" algn="l"/>
              </a:tabLst>
            </a:pPr>
            <a:endParaRPr lang="es-MX" sz="1400" spc="-10" dirty="0"/>
          </a:p>
          <a:p>
            <a:pPr marL="298450" indent="-285750">
              <a:lnSpc>
                <a:spcPct val="100000"/>
              </a:lnSpc>
              <a:spcBef>
                <a:spcPts val="204"/>
              </a:spcBef>
              <a:buFontTx/>
              <a:buChar char="-"/>
              <a:tabLst>
                <a:tab pos="299085" algn="l"/>
              </a:tabLst>
            </a:pPr>
            <a:endParaRPr lang="es-MX" sz="1400" spc="-10" dirty="0"/>
          </a:p>
          <a:p>
            <a:pPr marL="12700" algn="ctr">
              <a:lnSpc>
                <a:spcPct val="100000"/>
              </a:lnSpc>
              <a:spcBef>
                <a:spcPts val="204"/>
              </a:spcBef>
              <a:tabLst>
                <a:tab pos="299085" algn="l"/>
              </a:tabLst>
            </a:pPr>
            <a:r>
              <a:rPr lang="es-MX" sz="1400" b="1" spc="-10" dirty="0"/>
              <a:t>Fecha límite para el envío de documentación completa: 19 de Marzo de 2025</a:t>
            </a:r>
          </a:p>
        </p:txBody>
      </p:sp>
    </p:spTree>
    <p:extLst>
      <p:ext uri="{BB962C8B-B14F-4D97-AF65-F5344CB8AC3E}">
        <p14:creationId xmlns:p14="http://schemas.microsoft.com/office/powerpoint/2010/main" val="4369547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C4BD0360-3396-E2DD-F219-71C87901BAAC}"/>
            </a:ext>
          </a:extLst>
        </p:cNvPr>
        <p:cNvGrpSpPr/>
        <p:nvPr/>
      </p:nvGrpSpPr>
      <p:grpSpPr>
        <a:xfrm>
          <a:off x="0" y="0"/>
          <a:ext cx="0" cy="0"/>
          <a:chOff x="0" y="0"/>
          <a:chExt cx="0" cy="0"/>
        </a:xfrm>
      </p:grpSpPr>
      <p:pic>
        <p:nvPicPr>
          <p:cNvPr id="2" name="object 2">
            <a:extLst>
              <a:ext uri="{FF2B5EF4-FFF2-40B4-BE49-F238E27FC236}">
                <a16:creationId xmlns:a16="http://schemas.microsoft.com/office/drawing/2014/main" id="{902A4FE3-BDD2-0D86-92E6-9C67C76D1F0A}"/>
              </a:ext>
            </a:extLst>
          </p:cNvPr>
          <p:cNvPicPr/>
          <p:nvPr/>
        </p:nvPicPr>
        <p:blipFill>
          <a:blip r:embed="rId2" cstate="print"/>
          <a:stretch>
            <a:fillRect/>
          </a:stretch>
        </p:blipFill>
        <p:spPr>
          <a:xfrm>
            <a:off x="0" y="0"/>
            <a:ext cx="12191999" cy="1571625"/>
          </a:xfrm>
          <a:prstGeom prst="rect">
            <a:avLst/>
          </a:prstGeom>
        </p:spPr>
      </p:pic>
      <p:sp>
        <p:nvSpPr>
          <p:cNvPr id="3" name="object 3">
            <a:extLst>
              <a:ext uri="{FF2B5EF4-FFF2-40B4-BE49-F238E27FC236}">
                <a16:creationId xmlns:a16="http://schemas.microsoft.com/office/drawing/2014/main" id="{125E7C43-1273-DE01-EA3B-8A37662F7127}"/>
              </a:ext>
            </a:extLst>
          </p:cNvPr>
          <p:cNvSpPr txBox="1">
            <a:spLocks noGrp="1"/>
          </p:cNvSpPr>
          <p:nvPr>
            <p:ph type="title"/>
          </p:nvPr>
        </p:nvSpPr>
        <p:spPr>
          <a:prstGeom prst="rect">
            <a:avLst/>
          </a:prstGeom>
        </p:spPr>
        <p:txBody>
          <a:bodyPr vert="horz" wrap="square" lIns="0" tIns="51943" rIns="0" bIns="0" rtlCol="0">
            <a:spAutoFit/>
          </a:bodyPr>
          <a:lstStyle/>
          <a:p>
            <a:pPr marL="12700">
              <a:lnSpc>
                <a:spcPct val="100000"/>
              </a:lnSpc>
              <a:spcBef>
                <a:spcPts val="95"/>
              </a:spcBef>
            </a:pPr>
            <a:r>
              <a:rPr lang="es-CL" spc="-10" dirty="0"/>
              <a:t>Funciones a desarrollar</a:t>
            </a:r>
            <a:endParaRPr spc="-10" dirty="0"/>
          </a:p>
        </p:txBody>
      </p:sp>
      <p:sp>
        <p:nvSpPr>
          <p:cNvPr id="4" name="object 4">
            <a:extLst>
              <a:ext uri="{FF2B5EF4-FFF2-40B4-BE49-F238E27FC236}">
                <a16:creationId xmlns:a16="http://schemas.microsoft.com/office/drawing/2014/main" id="{8E84B56E-0186-4729-A2D5-1B394BC48106}"/>
              </a:ext>
            </a:extLst>
          </p:cNvPr>
          <p:cNvSpPr txBox="1">
            <a:spLocks noGrp="1"/>
          </p:cNvSpPr>
          <p:nvPr>
            <p:ph type="body" idx="1"/>
          </p:nvPr>
        </p:nvSpPr>
        <p:spPr>
          <a:xfrm>
            <a:off x="228599" y="1666440"/>
            <a:ext cx="11734800" cy="4876335"/>
          </a:xfrm>
          <a:prstGeom prst="rect">
            <a:avLst/>
          </a:prstGeom>
        </p:spPr>
        <p:txBody>
          <a:bodyPr vert="horz" wrap="square" lIns="0" tIns="28575" rIns="0" bIns="0" rtlCol="0">
            <a:spAutoFit/>
          </a:bodyPr>
          <a:lstStyle/>
          <a:p>
            <a:pPr marL="298450" indent="-285750">
              <a:lnSpc>
                <a:spcPct val="100000"/>
              </a:lnSpc>
              <a:spcBef>
                <a:spcPts val="204"/>
              </a:spcBef>
              <a:buFontTx/>
              <a:buChar char="-"/>
              <a:tabLst>
                <a:tab pos="299085" algn="l"/>
              </a:tabLst>
            </a:pPr>
            <a:r>
              <a:rPr lang="es-MX" sz="1500" spc="-10" dirty="0"/>
              <a:t>Asistir al hospital a prestar los servicios señalados</a:t>
            </a:r>
          </a:p>
          <a:p>
            <a:pPr marL="298450" indent="-285750">
              <a:lnSpc>
                <a:spcPct val="100000"/>
              </a:lnSpc>
              <a:spcBef>
                <a:spcPts val="204"/>
              </a:spcBef>
              <a:buFontTx/>
              <a:buChar char="-"/>
              <a:tabLst>
                <a:tab pos="299085" algn="l"/>
              </a:tabLst>
            </a:pPr>
            <a:r>
              <a:rPr lang="es-MX" sz="1500" spc="-10" dirty="0"/>
              <a:t>Cumplir con las normas establecidas por la institución(Registro, protocolo, procedimientos e IAAS)</a:t>
            </a:r>
          </a:p>
          <a:p>
            <a:pPr marL="298450" indent="-285750">
              <a:lnSpc>
                <a:spcPct val="100000"/>
              </a:lnSpc>
              <a:spcBef>
                <a:spcPts val="204"/>
              </a:spcBef>
              <a:buFontTx/>
              <a:buChar char="-"/>
              <a:tabLst>
                <a:tab pos="299085" algn="l"/>
              </a:tabLst>
            </a:pPr>
            <a:r>
              <a:rPr lang="es-MX" sz="1500" spc="-10" dirty="0"/>
              <a:t>Cumplimiento de la normativa de control de medicamentos, estupefaciente y drogas retenidas (Dejando recetas correspondientes).</a:t>
            </a:r>
          </a:p>
          <a:p>
            <a:pPr marL="298450" indent="-285750">
              <a:lnSpc>
                <a:spcPct val="100000"/>
              </a:lnSpc>
              <a:spcBef>
                <a:spcPts val="204"/>
              </a:spcBef>
              <a:buFontTx/>
              <a:buChar char="-"/>
              <a:tabLst>
                <a:tab pos="299085" algn="l"/>
              </a:tabLst>
            </a:pPr>
            <a:r>
              <a:rPr lang="es-MX" sz="1500" spc="-10" dirty="0"/>
              <a:t>Las indicaciones farmacológicas deben ajustarse al arsenal farmacológico ministerial disponible en el Hospital de Yumbel.</a:t>
            </a:r>
          </a:p>
          <a:p>
            <a:pPr marL="298450" indent="-285750">
              <a:lnSpc>
                <a:spcPct val="100000"/>
              </a:lnSpc>
              <a:spcBef>
                <a:spcPts val="204"/>
              </a:spcBef>
              <a:buFontTx/>
              <a:buChar char="-"/>
              <a:tabLst>
                <a:tab pos="299085" algn="l"/>
              </a:tabLst>
            </a:pPr>
            <a:r>
              <a:rPr lang="es-MX" sz="1500" spc="-10" dirty="0"/>
              <a:t>Revisión de protocolos locales y formato de atención para dar prestación acorde las normativas locales.</a:t>
            </a:r>
          </a:p>
          <a:p>
            <a:pPr marL="298450" indent="-285750">
              <a:lnSpc>
                <a:spcPct val="100000"/>
              </a:lnSpc>
              <a:spcBef>
                <a:spcPts val="204"/>
              </a:spcBef>
              <a:buFontTx/>
              <a:buChar char="-"/>
              <a:tabLst>
                <a:tab pos="299085" algn="l"/>
              </a:tabLst>
            </a:pPr>
            <a:r>
              <a:rPr lang="es-MX" sz="1500" spc="-10" dirty="0"/>
              <a:t>Cuando sea necesario completar el consentimiento informado, en el caso de realizar un procedimiento (documento llenado en su totalidad y firmado por quien corresponda).</a:t>
            </a:r>
          </a:p>
          <a:p>
            <a:pPr marL="298450" indent="-285750">
              <a:lnSpc>
                <a:spcPct val="100000"/>
              </a:lnSpc>
              <a:spcBef>
                <a:spcPts val="204"/>
              </a:spcBef>
              <a:buFontTx/>
              <a:buChar char="-"/>
              <a:tabLst>
                <a:tab pos="299085" algn="l"/>
              </a:tabLst>
            </a:pPr>
            <a:r>
              <a:rPr lang="es-MX" sz="1500" spc="-10" dirty="0"/>
              <a:t>Resguardar la integridad del equipamiento y la infraestructura utilizada, en caso de daño, perdida, mal uso desperfectos del equipamiento y/o infraestructura y que se comprueben fueron causados por el personal proveedor estos deberán ser reparados y/o repuestos, con cargo integral a los recursos de éste.</a:t>
            </a:r>
          </a:p>
          <a:p>
            <a:pPr marL="298450" indent="-285750">
              <a:lnSpc>
                <a:spcPct val="100000"/>
              </a:lnSpc>
              <a:spcBef>
                <a:spcPts val="204"/>
              </a:spcBef>
              <a:buFontTx/>
              <a:buChar char="-"/>
              <a:tabLst>
                <a:tab pos="299085" algn="l"/>
              </a:tabLst>
            </a:pPr>
            <a:r>
              <a:rPr lang="es-MX" sz="1500" spc="-10" dirty="0"/>
              <a:t>Realizar registro de la atención completa en SAC para elaboración de estadística local.</a:t>
            </a:r>
          </a:p>
          <a:p>
            <a:pPr marL="298450" indent="-285750">
              <a:lnSpc>
                <a:spcPct val="100000"/>
              </a:lnSpc>
              <a:spcBef>
                <a:spcPts val="204"/>
              </a:spcBef>
              <a:buFontTx/>
              <a:buChar char="-"/>
              <a:tabLst>
                <a:tab pos="299085" algn="l"/>
              </a:tabLst>
            </a:pPr>
            <a:r>
              <a:rPr lang="es-MX" sz="1500" spc="-10" dirty="0"/>
              <a:t>Mantener un ambiente de respeto profesional con los colegas, el personal de la unidad y con todos los funcionarios del hospital</a:t>
            </a:r>
          </a:p>
          <a:p>
            <a:pPr marL="298450" indent="-285750">
              <a:lnSpc>
                <a:spcPct val="100000"/>
              </a:lnSpc>
              <a:spcBef>
                <a:spcPts val="204"/>
              </a:spcBef>
              <a:buFontTx/>
              <a:buChar char="-"/>
              <a:tabLst>
                <a:tab pos="299085" algn="l"/>
              </a:tabLst>
            </a:pPr>
            <a:r>
              <a:rPr lang="es-MX" sz="1500" spc="-10" dirty="0"/>
              <a:t>Deberán ceñirse estrictamente a las instrucciones y coordinación que le sean impartidas por el hospital a través del jefe respectivo servicio clínico y/o el administrador interno del contrato Guardar la confidencialidad de los antecedentes clínicos de los pacientes</a:t>
            </a:r>
          </a:p>
        </p:txBody>
      </p:sp>
    </p:spTree>
    <p:extLst>
      <p:ext uri="{BB962C8B-B14F-4D97-AF65-F5344CB8AC3E}">
        <p14:creationId xmlns:p14="http://schemas.microsoft.com/office/powerpoint/2010/main" val="27906422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13EE8B84-0AA2-38C0-183A-B0069240263C}"/>
            </a:ext>
          </a:extLst>
        </p:cNvPr>
        <p:cNvGrpSpPr/>
        <p:nvPr/>
      </p:nvGrpSpPr>
      <p:grpSpPr>
        <a:xfrm>
          <a:off x="0" y="0"/>
          <a:ext cx="0" cy="0"/>
          <a:chOff x="0" y="0"/>
          <a:chExt cx="0" cy="0"/>
        </a:xfrm>
      </p:grpSpPr>
      <p:pic>
        <p:nvPicPr>
          <p:cNvPr id="2" name="object 2">
            <a:extLst>
              <a:ext uri="{FF2B5EF4-FFF2-40B4-BE49-F238E27FC236}">
                <a16:creationId xmlns:a16="http://schemas.microsoft.com/office/drawing/2014/main" id="{5306EFD2-9F38-BD0F-E108-FC7AB8E36773}"/>
              </a:ext>
            </a:extLst>
          </p:cNvPr>
          <p:cNvPicPr/>
          <p:nvPr/>
        </p:nvPicPr>
        <p:blipFill>
          <a:blip r:embed="rId2" cstate="print"/>
          <a:stretch>
            <a:fillRect/>
          </a:stretch>
        </p:blipFill>
        <p:spPr>
          <a:xfrm>
            <a:off x="0" y="0"/>
            <a:ext cx="12191999" cy="1571625"/>
          </a:xfrm>
          <a:prstGeom prst="rect">
            <a:avLst/>
          </a:prstGeom>
        </p:spPr>
      </p:pic>
      <p:sp>
        <p:nvSpPr>
          <p:cNvPr id="3" name="object 3">
            <a:extLst>
              <a:ext uri="{FF2B5EF4-FFF2-40B4-BE49-F238E27FC236}">
                <a16:creationId xmlns:a16="http://schemas.microsoft.com/office/drawing/2014/main" id="{31148C4B-E7CA-A7D0-0AD2-C53EFA5CC11B}"/>
              </a:ext>
            </a:extLst>
          </p:cNvPr>
          <p:cNvSpPr txBox="1">
            <a:spLocks noGrp="1"/>
          </p:cNvSpPr>
          <p:nvPr>
            <p:ph type="title"/>
          </p:nvPr>
        </p:nvSpPr>
        <p:spPr>
          <a:prstGeom prst="rect">
            <a:avLst/>
          </a:prstGeom>
        </p:spPr>
        <p:txBody>
          <a:bodyPr vert="horz" wrap="square" lIns="0" tIns="51943" rIns="0" bIns="0" rtlCol="0">
            <a:spAutoFit/>
          </a:bodyPr>
          <a:lstStyle/>
          <a:p>
            <a:pPr marL="12700">
              <a:lnSpc>
                <a:spcPct val="100000"/>
              </a:lnSpc>
              <a:spcBef>
                <a:spcPts val="95"/>
              </a:spcBef>
            </a:pPr>
            <a:r>
              <a:rPr lang="es-CL" spc="-10" dirty="0"/>
              <a:t>Funciones a desarrollar</a:t>
            </a:r>
            <a:endParaRPr spc="-10" dirty="0"/>
          </a:p>
        </p:txBody>
      </p:sp>
      <p:sp>
        <p:nvSpPr>
          <p:cNvPr id="4" name="object 4">
            <a:extLst>
              <a:ext uri="{FF2B5EF4-FFF2-40B4-BE49-F238E27FC236}">
                <a16:creationId xmlns:a16="http://schemas.microsoft.com/office/drawing/2014/main" id="{4C409897-C054-A84F-00D9-CE1B30F925A1}"/>
              </a:ext>
            </a:extLst>
          </p:cNvPr>
          <p:cNvSpPr txBox="1">
            <a:spLocks noGrp="1"/>
          </p:cNvSpPr>
          <p:nvPr>
            <p:ph type="body" idx="1"/>
          </p:nvPr>
        </p:nvSpPr>
        <p:spPr>
          <a:xfrm>
            <a:off x="381000" y="1679837"/>
            <a:ext cx="11353800" cy="5153334"/>
          </a:xfrm>
          <a:prstGeom prst="rect">
            <a:avLst/>
          </a:prstGeom>
        </p:spPr>
        <p:txBody>
          <a:bodyPr vert="horz" wrap="square" lIns="0" tIns="28575" rIns="0" bIns="0" rtlCol="0">
            <a:spAutoFit/>
          </a:bodyPr>
          <a:lstStyle/>
          <a:p>
            <a:pPr marL="12700">
              <a:lnSpc>
                <a:spcPct val="100000"/>
              </a:lnSpc>
              <a:spcBef>
                <a:spcPts val="204"/>
              </a:spcBef>
              <a:tabLst>
                <a:tab pos="299085" algn="l"/>
              </a:tabLst>
            </a:pPr>
            <a:r>
              <a:rPr lang="es-MX" sz="1400" spc="-10" dirty="0"/>
              <a:t>Control médico climaterio 2º CONTROL (327 atenciones): </a:t>
            </a:r>
          </a:p>
          <a:p>
            <a:pPr marL="298450" indent="-285750">
              <a:lnSpc>
                <a:spcPct val="100000"/>
              </a:lnSpc>
              <a:spcBef>
                <a:spcPts val="204"/>
              </a:spcBef>
              <a:buFontTx/>
              <a:buChar char="-"/>
              <a:tabLst>
                <a:tab pos="299085" algn="l"/>
              </a:tabLst>
            </a:pPr>
            <a:r>
              <a:rPr lang="es-MX" sz="1400" spc="-10" dirty="0"/>
              <a:t>Revisa, registra e interpreta resultados de exámenes.</a:t>
            </a:r>
          </a:p>
          <a:p>
            <a:pPr marL="298450" indent="-285750">
              <a:lnSpc>
                <a:spcPct val="100000"/>
              </a:lnSpc>
              <a:spcBef>
                <a:spcPts val="204"/>
              </a:spcBef>
              <a:buFontTx/>
              <a:buChar char="-"/>
              <a:tabLst>
                <a:tab pos="299085" algn="l"/>
              </a:tabLst>
            </a:pPr>
            <a:r>
              <a:rPr lang="es-MX" sz="1400" spc="-10" dirty="0"/>
              <a:t>Realizar APGAR familiar y genograma.</a:t>
            </a:r>
          </a:p>
          <a:p>
            <a:pPr marL="298450" indent="-285750">
              <a:lnSpc>
                <a:spcPct val="100000"/>
              </a:lnSpc>
              <a:spcBef>
                <a:spcPts val="204"/>
              </a:spcBef>
              <a:buFontTx/>
              <a:buChar char="-"/>
              <a:tabLst>
                <a:tab pos="299085" algn="l"/>
              </a:tabLst>
            </a:pPr>
            <a:r>
              <a:rPr lang="es-MX" sz="1400" spc="-10" dirty="0"/>
              <a:t>Indaga violencia intrafamiliar y facilita formularios en casos sospechosos.</a:t>
            </a:r>
          </a:p>
          <a:p>
            <a:pPr marL="298450" indent="-285750">
              <a:lnSpc>
                <a:spcPct val="100000"/>
              </a:lnSpc>
              <a:spcBef>
                <a:spcPts val="204"/>
              </a:spcBef>
              <a:buFontTx/>
              <a:buChar char="-"/>
              <a:tabLst>
                <a:tab pos="299085" algn="l"/>
              </a:tabLst>
            </a:pPr>
            <a:r>
              <a:rPr lang="es-MX" sz="1400" spc="-10" dirty="0"/>
              <a:t>Identifica los riesgos personales y clasifica el estado de salud, define el plan de atención personalizado.</a:t>
            </a:r>
          </a:p>
          <a:p>
            <a:pPr marL="298450" indent="-285750">
              <a:lnSpc>
                <a:spcPct val="100000"/>
              </a:lnSpc>
              <a:spcBef>
                <a:spcPts val="204"/>
              </a:spcBef>
              <a:buFontTx/>
              <a:buChar char="-"/>
              <a:tabLst>
                <a:tab pos="299085" algn="l"/>
              </a:tabLst>
            </a:pPr>
            <a:r>
              <a:rPr lang="es-MX" sz="1400" spc="-10" dirty="0"/>
              <a:t>Paciente sana o con morbilidad de baja complejidad: MRS mayor o igual a 215 indica TRH.</a:t>
            </a:r>
          </a:p>
          <a:p>
            <a:pPr marL="298450" indent="-285750">
              <a:lnSpc>
                <a:spcPct val="100000"/>
              </a:lnSpc>
              <a:spcBef>
                <a:spcPts val="204"/>
              </a:spcBef>
              <a:buFontTx/>
              <a:buChar char="-"/>
              <a:tabLst>
                <a:tab pos="299085" algn="l"/>
              </a:tabLst>
            </a:pPr>
            <a:r>
              <a:rPr lang="es-MX" sz="1400" spc="-10" dirty="0"/>
              <a:t>Con morbilidad de alta complejidad: MRS mayor o igual 215 deriva a nivel secundario.</a:t>
            </a:r>
          </a:p>
          <a:p>
            <a:pPr marL="298450" indent="-285750">
              <a:lnSpc>
                <a:spcPct val="100000"/>
              </a:lnSpc>
              <a:spcBef>
                <a:spcPts val="204"/>
              </a:spcBef>
              <a:buFontTx/>
              <a:buChar char="-"/>
              <a:tabLst>
                <a:tab pos="299085" algn="l"/>
              </a:tabLst>
            </a:pPr>
            <a:r>
              <a:rPr lang="es-MX" sz="1400" spc="-10" dirty="0"/>
              <a:t>Indica tratamientos farmacológicos no hormonales que sean necesarios: calcio, vitamina D, lubricantes.</a:t>
            </a:r>
          </a:p>
          <a:p>
            <a:pPr marL="298450" indent="-285750">
              <a:lnSpc>
                <a:spcPct val="100000"/>
              </a:lnSpc>
              <a:spcBef>
                <a:spcPts val="204"/>
              </a:spcBef>
              <a:buFontTx/>
              <a:buChar char="-"/>
              <a:tabLst>
                <a:tab pos="299085" algn="l"/>
              </a:tabLst>
            </a:pPr>
            <a:r>
              <a:rPr lang="es-MX" sz="1400" spc="-10" dirty="0"/>
              <a:t>Coordina con los programas pertinentes (EINCV, PSM, PSCV, etc.).</a:t>
            </a:r>
          </a:p>
          <a:p>
            <a:pPr marL="298450" indent="-285750">
              <a:lnSpc>
                <a:spcPct val="100000"/>
              </a:lnSpc>
              <a:spcBef>
                <a:spcPts val="204"/>
              </a:spcBef>
              <a:buFontTx/>
              <a:buChar char="-"/>
              <a:tabLst>
                <a:tab pos="299085" algn="l"/>
              </a:tabLst>
            </a:pPr>
            <a:r>
              <a:rPr lang="es-MX" sz="1400" spc="-10" dirty="0"/>
              <a:t>Realiza educación y reforzamientos. Signos y síntomas relacionados con el uso de TRH.</a:t>
            </a:r>
          </a:p>
          <a:p>
            <a:pPr marL="298450" indent="-285750">
              <a:lnSpc>
                <a:spcPct val="100000"/>
              </a:lnSpc>
              <a:spcBef>
                <a:spcPts val="204"/>
              </a:spcBef>
              <a:buFontTx/>
              <a:buChar char="-"/>
              <a:tabLst>
                <a:tab pos="299085" algn="l"/>
              </a:tabLst>
            </a:pPr>
            <a:r>
              <a:rPr lang="es-MX" sz="1400" spc="-10" dirty="0"/>
              <a:t>Confirmación y/o descarte de patologías GES con su respectivo registro y educación pertinente a paciente</a:t>
            </a:r>
          </a:p>
          <a:p>
            <a:pPr marL="298450" indent="-285750">
              <a:lnSpc>
                <a:spcPct val="100000"/>
              </a:lnSpc>
              <a:spcBef>
                <a:spcPts val="204"/>
              </a:spcBef>
              <a:buFontTx/>
              <a:buChar char="-"/>
              <a:tabLst>
                <a:tab pos="299085" algn="l"/>
              </a:tabLst>
            </a:pPr>
            <a:r>
              <a:rPr lang="es-MX" sz="1400" spc="-10" dirty="0"/>
              <a:t>Consejería: autocuidado, mejoramiento del estilo de vida, alimentación, actividad física, manejo de estrés, apoyo emocional, valorización social.</a:t>
            </a:r>
          </a:p>
          <a:p>
            <a:pPr marL="298450" indent="-285750">
              <a:lnSpc>
                <a:spcPct val="100000"/>
              </a:lnSpc>
              <a:spcBef>
                <a:spcPts val="204"/>
              </a:spcBef>
              <a:buFontTx/>
              <a:buChar char="-"/>
              <a:tabLst>
                <a:tab pos="299085" algn="l"/>
              </a:tabLst>
            </a:pPr>
            <a:r>
              <a:rPr lang="es-MX" sz="1400" spc="-10" dirty="0"/>
              <a:t>Planificar participación en talleres educativos.</a:t>
            </a:r>
          </a:p>
          <a:p>
            <a:pPr marL="298450" indent="-285750">
              <a:lnSpc>
                <a:spcPct val="100000"/>
              </a:lnSpc>
              <a:spcBef>
                <a:spcPts val="204"/>
              </a:spcBef>
              <a:buFontTx/>
              <a:buChar char="-"/>
              <a:tabLst>
                <a:tab pos="299085" algn="l"/>
              </a:tabLst>
            </a:pPr>
            <a:r>
              <a:rPr lang="es-MX" sz="1400" spc="-10" dirty="0"/>
              <a:t>Solicita Interconsultas cuando corresponda a: Servicio Social (presencia de riesgo psicosocial), Salud mental (según antecedentes </a:t>
            </a:r>
            <a:r>
              <a:rPr lang="es-MX" sz="1400" spc="-10" dirty="0" err="1"/>
              <a:t>anamnésticos</a:t>
            </a:r>
            <a:r>
              <a:rPr lang="es-MX" sz="1400" spc="-10" dirty="0"/>
              <a:t> y cuestionario EMPA), Kinesiología (piso pélvico).</a:t>
            </a:r>
          </a:p>
          <a:p>
            <a:pPr marL="298450" indent="-285750">
              <a:lnSpc>
                <a:spcPct val="100000"/>
              </a:lnSpc>
              <a:spcBef>
                <a:spcPts val="204"/>
              </a:spcBef>
              <a:buFontTx/>
              <a:buChar char="-"/>
              <a:tabLst>
                <a:tab pos="299085" algn="l"/>
              </a:tabLst>
            </a:pPr>
            <a:r>
              <a:rPr lang="es-MX" sz="1400" spc="-10" dirty="0"/>
              <a:t>Derivación a otros programas (diabetes mellitus, hipertensión arterial), Nutrición (sobrepeso y obesidad). Especialidades del nivel secundario (ginecología, endocrinología) en nivel de alta complejidad.</a:t>
            </a:r>
          </a:p>
          <a:p>
            <a:pPr marL="298450" indent="-285750">
              <a:lnSpc>
                <a:spcPct val="100000"/>
              </a:lnSpc>
              <a:spcBef>
                <a:spcPts val="204"/>
              </a:spcBef>
              <a:buFontTx/>
              <a:buChar char="-"/>
              <a:tabLst>
                <a:tab pos="299085" algn="l"/>
              </a:tabLst>
            </a:pPr>
            <a:r>
              <a:rPr lang="es-MX" sz="1400" spc="-10" dirty="0"/>
              <a:t>Indicaciones y/o plan de intervención entregadas en la atención</a:t>
            </a:r>
          </a:p>
          <a:p>
            <a:pPr marL="298450" indent="-285750">
              <a:lnSpc>
                <a:spcPct val="100000"/>
              </a:lnSpc>
              <a:spcBef>
                <a:spcPts val="204"/>
              </a:spcBef>
              <a:buFontTx/>
              <a:buChar char="-"/>
              <a:tabLst>
                <a:tab pos="299085" algn="l"/>
              </a:tabLst>
            </a:pPr>
            <a:r>
              <a:rPr lang="es-MX" sz="1400" spc="-10" dirty="0"/>
              <a:t>Registro en Ficha clínica, planillas y documentos locales según corresponda</a:t>
            </a:r>
          </a:p>
        </p:txBody>
      </p:sp>
    </p:spTree>
    <p:extLst>
      <p:ext uri="{BB962C8B-B14F-4D97-AF65-F5344CB8AC3E}">
        <p14:creationId xmlns:p14="http://schemas.microsoft.com/office/powerpoint/2010/main" val="104149445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748</TotalTime>
  <Words>814</Words>
  <Application>Microsoft Office PowerPoint</Application>
  <PresentationFormat>Panorámica</PresentationFormat>
  <Paragraphs>69</Paragraphs>
  <Slides>6</Slides>
  <Notes>0</Notes>
  <HiddenSlides>0</HiddenSlides>
  <MMClips>0</MMClips>
  <ScaleCrop>false</ScaleCrop>
  <HeadingPairs>
    <vt:vector size="6" baseType="variant">
      <vt:variant>
        <vt:lpstr>Fuentes usadas</vt:lpstr>
      </vt:variant>
      <vt:variant>
        <vt:i4>2</vt:i4>
      </vt:variant>
      <vt:variant>
        <vt:lpstr>Tema</vt:lpstr>
      </vt:variant>
      <vt:variant>
        <vt:i4>1</vt:i4>
      </vt:variant>
      <vt:variant>
        <vt:lpstr>Títulos de diapositiva</vt:lpstr>
      </vt:variant>
      <vt:variant>
        <vt:i4>6</vt:i4>
      </vt:variant>
    </vt:vector>
  </HeadingPairs>
  <TitlesOfParts>
    <vt:vector size="9" baseType="lpstr">
      <vt:lpstr>Arial MT</vt:lpstr>
      <vt:lpstr>Courier New</vt:lpstr>
      <vt:lpstr>Office Theme</vt:lpstr>
      <vt:lpstr>Licitación   1057422-4-LP25</vt:lpstr>
      <vt:lpstr>Condiciones Laborales</vt:lpstr>
      <vt:lpstr>a Caja Los Andes.</vt:lpstr>
      <vt:lpstr>Requisitos Excluyentes: </vt:lpstr>
      <vt:lpstr>Funciones a desarrollar</vt:lpstr>
      <vt:lpstr>Funciones a desarrollar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Licitación  1778-144-LQ24</dc:title>
  <dc:creator>Max Ortega</dc:creator>
  <cp:lastModifiedBy>Max Ortega</cp:lastModifiedBy>
  <cp:revision>33</cp:revision>
  <dcterms:created xsi:type="dcterms:W3CDTF">2024-12-26T16:16:45Z</dcterms:created>
  <dcterms:modified xsi:type="dcterms:W3CDTF">2025-03-11T19:17:45Z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2024-12-24T00:00:00Z</vt:filetime>
  </property>
  <property fmtid="{D5CDD505-2E9C-101B-9397-08002B2CF9AE}" pid="3" name="Creator">
    <vt:lpwstr>Microsoft® PowerPoint® para Microsoft 365</vt:lpwstr>
  </property>
  <property fmtid="{D5CDD505-2E9C-101B-9397-08002B2CF9AE}" pid="4" name="LastSaved">
    <vt:filetime>2024-12-26T00:00:00Z</vt:filetime>
  </property>
  <property fmtid="{D5CDD505-2E9C-101B-9397-08002B2CF9AE}" pid="5" name="Producer">
    <vt:lpwstr>Microsoft® PowerPoint® para Microsoft 365</vt:lpwstr>
  </property>
</Properties>
</file>