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5"/>
  </p:notesMasterIdLst>
  <p:sldIdLst>
    <p:sldId id="256" r:id="rId2"/>
    <p:sldId id="265" r:id="rId3"/>
    <p:sldId id="258" r:id="rId4"/>
    <p:sldId id="286" r:id="rId5"/>
    <p:sldId id="280" r:id="rId6"/>
    <p:sldId id="260" r:id="rId7"/>
    <p:sldId id="261" r:id="rId8"/>
    <p:sldId id="262" r:id="rId9"/>
    <p:sldId id="263" r:id="rId10"/>
    <p:sldId id="279" r:id="rId11"/>
    <p:sldId id="285" r:id="rId12"/>
    <p:sldId id="288" r:id="rId13"/>
    <p:sldId id="300" r:id="rId14"/>
    <p:sldId id="291" r:id="rId15"/>
    <p:sldId id="294" r:id="rId16"/>
    <p:sldId id="289" r:id="rId17"/>
    <p:sldId id="293" r:id="rId18"/>
    <p:sldId id="274" r:id="rId19"/>
    <p:sldId id="292" r:id="rId20"/>
    <p:sldId id="267" r:id="rId21"/>
    <p:sldId id="290" r:id="rId22"/>
    <p:sldId id="301" r:id="rId23"/>
    <p:sldId id="302" r:id="rId24"/>
    <p:sldId id="304" r:id="rId25"/>
    <p:sldId id="303" r:id="rId26"/>
    <p:sldId id="283" r:id="rId27"/>
    <p:sldId id="281" r:id="rId28"/>
    <p:sldId id="295" r:id="rId29"/>
    <p:sldId id="296" r:id="rId30"/>
    <p:sldId id="298" r:id="rId31"/>
    <p:sldId id="299" r:id="rId32"/>
    <p:sldId id="297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1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591413410516162E-3"/>
                  <c:y val="-2.0736129325523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68-4D44-904A-88ACBF0A99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75053637334859E-17"/>
                  <c:y val="-4.97667103812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8-4D44-904A-88ACBF0A99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750107274669718E-17"/>
                  <c:y val="-3.732503278594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68-4D44-904A-88ACBF0A99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295706705258081E-3"/>
                  <c:y val="-4.976671038125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8-4D44-904A-88ACBF0A99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591413410514743E-3"/>
                  <c:y val="-2.488335519062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68-4D44-904A-88ACBF0A99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150021454933944E-16"/>
                  <c:y val="-4.97667103812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8-4D44-904A-88ACBF0A99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BENEFICIOS'!$B$2:$B$7</c:f>
              <c:strCache>
                <c:ptCount val="6"/>
                <c:pt idx="0">
                  <c:v>INVERSION</c:v>
                </c:pt>
                <c:pt idx="1">
                  <c:v>AYUDAS SOLIDARIAS</c:v>
                </c:pt>
                <c:pt idx="2">
                  <c:v>GASTOS CUOTA MORTUORIA Y RESCATE</c:v>
                </c:pt>
                <c:pt idx="3">
                  <c:v>BENEFICIOS DIRECTO A MEDICOS</c:v>
                </c:pt>
                <c:pt idx="4">
                  <c:v>GASTOS VARIOS</c:v>
                </c:pt>
                <c:pt idx="5">
                  <c:v>AP. MEDICOS JUBILADOS - VIUDAS DE MEDICOS</c:v>
                </c:pt>
              </c:strCache>
            </c:strRef>
          </c:cat>
          <c:val>
            <c:numRef>
              <c:f>'TOTAL BENEFICIOS'!$C$2:$C$7</c:f>
              <c:numCache>
                <c:formatCode>_(* #,##0_);_(* \(#,##0\);_(* "-"_);_(@_)</c:formatCode>
                <c:ptCount val="6"/>
                <c:pt idx="0">
                  <c:v>900000</c:v>
                </c:pt>
                <c:pt idx="1">
                  <c:v>1288762</c:v>
                </c:pt>
                <c:pt idx="2">
                  <c:v>1291283</c:v>
                </c:pt>
                <c:pt idx="3">
                  <c:v>2632911</c:v>
                </c:pt>
                <c:pt idx="4">
                  <c:v>365885</c:v>
                </c:pt>
                <c:pt idx="5">
                  <c:v>22853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68-4D44-904A-88ACBF0A9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041256"/>
        <c:axId val="471042040"/>
        <c:axId val="0"/>
      </c:bar3DChart>
      <c:catAx>
        <c:axId val="47104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1042040"/>
        <c:crosses val="autoZero"/>
        <c:auto val="1"/>
        <c:lblAlgn val="ctr"/>
        <c:lblOffset val="100"/>
        <c:noMultiLvlLbl val="0"/>
      </c:catAx>
      <c:valAx>
        <c:axId val="47104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7104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AA4BE-B821-4B00-8B7E-51C4B01A0BA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01A710-97FC-4309-9F8A-2BE29D258023}">
      <dgm:prSet/>
      <dgm:spPr/>
      <dgm:t>
        <a:bodyPr/>
        <a:lstStyle/>
        <a:p>
          <a:r>
            <a:rPr lang="es-CL"/>
            <a:t>Reuniones de directorio quincenales </a:t>
          </a:r>
          <a:endParaRPr lang="en-US"/>
        </a:p>
      </dgm:t>
    </dgm:pt>
    <dgm:pt modelId="{DAE1C1A9-1F15-4442-95FA-D4FC6E301CA2}" type="parTrans" cxnId="{4CAA667D-DEDA-48A0-813C-68CA8F94D792}">
      <dgm:prSet/>
      <dgm:spPr/>
      <dgm:t>
        <a:bodyPr/>
        <a:lstStyle/>
        <a:p>
          <a:endParaRPr lang="en-US"/>
        </a:p>
      </dgm:t>
    </dgm:pt>
    <dgm:pt modelId="{322F9B49-47B3-42A6-ADCC-11A89F0F42B2}" type="sibTrans" cxnId="{4CAA667D-DEDA-48A0-813C-68CA8F94D792}">
      <dgm:prSet/>
      <dgm:spPr/>
      <dgm:t>
        <a:bodyPr/>
        <a:lstStyle/>
        <a:p>
          <a:endParaRPr lang="en-US"/>
        </a:p>
      </dgm:t>
    </dgm:pt>
    <dgm:pt modelId="{AC9B9C68-546D-441A-B1F3-BBC8BE299890}">
      <dgm:prSet/>
      <dgm:spPr/>
      <dgm:t>
        <a:bodyPr/>
        <a:lstStyle/>
        <a:p>
          <a:r>
            <a:rPr lang="es-CL"/>
            <a:t>Reuniones con los representantes de los regionales </a:t>
          </a:r>
          <a:endParaRPr lang="en-US"/>
        </a:p>
      </dgm:t>
    </dgm:pt>
    <dgm:pt modelId="{A87B65DB-3005-43A8-A50D-A94DC13B759D}" type="parTrans" cxnId="{FE511B31-263F-43FA-BC59-8BB9D9A19927}">
      <dgm:prSet/>
      <dgm:spPr/>
      <dgm:t>
        <a:bodyPr/>
        <a:lstStyle/>
        <a:p>
          <a:endParaRPr lang="en-US"/>
        </a:p>
      </dgm:t>
    </dgm:pt>
    <dgm:pt modelId="{CA3AE071-E645-49C2-9C7F-48E1852050C6}" type="sibTrans" cxnId="{FE511B31-263F-43FA-BC59-8BB9D9A19927}">
      <dgm:prSet/>
      <dgm:spPr/>
      <dgm:t>
        <a:bodyPr/>
        <a:lstStyle/>
        <a:p>
          <a:endParaRPr lang="en-US"/>
        </a:p>
      </dgm:t>
    </dgm:pt>
    <dgm:pt modelId="{EE3CBFBD-625A-4621-B603-2129AD20ED9B}">
      <dgm:prSet/>
      <dgm:spPr/>
      <dgm:t>
        <a:bodyPr/>
        <a:lstStyle/>
        <a:p>
          <a:r>
            <a:rPr lang="es-CL"/>
            <a:t>Reuniones con las secretarias de los regionales </a:t>
          </a:r>
          <a:endParaRPr lang="en-US"/>
        </a:p>
      </dgm:t>
    </dgm:pt>
    <dgm:pt modelId="{6EF4EE00-C5EF-4719-99EA-523A91A61C33}" type="parTrans" cxnId="{C7B9F9BE-41A5-4A2A-B953-288A31FD3C06}">
      <dgm:prSet/>
      <dgm:spPr/>
      <dgm:t>
        <a:bodyPr/>
        <a:lstStyle/>
        <a:p>
          <a:endParaRPr lang="en-US"/>
        </a:p>
      </dgm:t>
    </dgm:pt>
    <dgm:pt modelId="{F2CED1B0-DA60-44E4-B11F-B55772B503C1}" type="sibTrans" cxnId="{C7B9F9BE-41A5-4A2A-B953-288A31FD3C06}">
      <dgm:prSet/>
      <dgm:spPr/>
      <dgm:t>
        <a:bodyPr/>
        <a:lstStyle/>
        <a:p>
          <a:endParaRPr lang="en-US"/>
        </a:p>
      </dgm:t>
    </dgm:pt>
    <dgm:pt modelId="{963DB5B5-E9A8-4483-9325-AEE5D3BB6AE4}">
      <dgm:prSet/>
      <dgm:spPr/>
      <dgm:t>
        <a:bodyPr/>
        <a:lstStyle/>
        <a:p>
          <a:r>
            <a:rPr lang="es-ES_tradnl"/>
            <a:t>Reunión con aseguradora Redwes</a:t>
          </a:r>
          <a:endParaRPr lang="en-US"/>
        </a:p>
      </dgm:t>
    </dgm:pt>
    <dgm:pt modelId="{DF5A32B9-ED04-454A-AFF3-E05D00B04A91}" type="parTrans" cxnId="{5369530D-FBA2-420B-871A-785705F381B6}">
      <dgm:prSet/>
      <dgm:spPr/>
      <dgm:t>
        <a:bodyPr/>
        <a:lstStyle/>
        <a:p>
          <a:endParaRPr lang="en-US"/>
        </a:p>
      </dgm:t>
    </dgm:pt>
    <dgm:pt modelId="{65848846-89BA-4756-8552-5188968130FE}" type="sibTrans" cxnId="{5369530D-FBA2-420B-871A-785705F381B6}">
      <dgm:prSet/>
      <dgm:spPr/>
      <dgm:t>
        <a:bodyPr/>
        <a:lstStyle/>
        <a:p>
          <a:endParaRPr lang="en-US"/>
        </a:p>
      </dgm:t>
    </dgm:pt>
    <dgm:pt modelId="{95C09BB9-1622-473F-8CE2-D3EEB6398EB7}">
      <dgm:prSet/>
      <dgm:spPr/>
      <dgm:t>
        <a:bodyPr/>
        <a:lstStyle/>
        <a:p>
          <a:r>
            <a:rPr lang="es-ES_tradnl"/>
            <a:t>Reuniones con KPMG </a:t>
          </a:r>
          <a:endParaRPr lang="en-US"/>
        </a:p>
      </dgm:t>
    </dgm:pt>
    <dgm:pt modelId="{EA756E2B-FE17-47BD-AE37-49DB26B00A00}" type="parTrans" cxnId="{B8F6F2B4-C029-4A52-948C-843F837C1E20}">
      <dgm:prSet/>
      <dgm:spPr/>
      <dgm:t>
        <a:bodyPr/>
        <a:lstStyle/>
        <a:p>
          <a:endParaRPr lang="en-US"/>
        </a:p>
      </dgm:t>
    </dgm:pt>
    <dgm:pt modelId="{BA82FF65-D97F-49D9-930E-1405593BCA82}" type="sibTrans" cxnId="{B8F6F2B4-C029-4A52-948C-843F837C1E20}">
      <dgm:prSet/>
      <dgm:spPr/>
      <dgm:t>
        <a:bodyPr/>
        <a:lstStyle/>
        <a:p>
          <a:endParaRPr lang="en-US"/>
        </a:p>
      </dgm:t>
    </dgm:pt>
    <dgm:pt modelId="{0BE4463B-6B84-314E-AAF8-A40DC7A9AE67}" type="pres">
      <dgm:prSet presAssocID="{EF7AA4BE-B821-4B00-8B7E-51C4B01A0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CF14190-DE91-994A-8D05-8D3212C725A0}" type="pres">
      <dgm:prSet presAssocID="{2801A710-97FC-4309-9F8A-2BE29D2580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E88E03-5651-4E4E-85DA-6C1833C2840F}" type="pres">
      <dgm:prSet presAssocID="{322F9B49-47B3-42A6-ADCC-11A89F0F42B2}" presName="sibTrans" presStyleCnt="0"/>
      <dgm:spPr/>
    </dgm:pt>
    <dgm:pt modelId="{E80D5BFC-964F-944D-B176-6E411A0422FE}" type="pres">
      <dgm:prSet presAssocID="{AC9B9C68-546D-441A-B1F3-BBC8BE2998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7CAB38-7096-5844-9792-AB8F585BE568}" type="pres">
      <dgm:prSet presAssocID="{CA3AE071-E645-49C2-9C7F-48E1852050C6}" presName="sibTrans" presStyleCnt="0"/>
      <dgm:spPr/>
    </dgm:pt>
    <dgm:pt modelId="{B2F149C5-C403-B84C-9F02-707C141E48B6}" type="pres">
      <dgm:prSet presAssocID="{EE3CBFBD-625A-4621-B603-2129AD20E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215340-48E3-5C47-9137-307E375A5E44}" type="pres">
      <dgm:prSet presAssocID="{F2CED1B0-DA60-44E4-B11F-B55772B503C1}" presName="sibTrans" presStyleCnt="0"/>
      <dgm:spPr/>
    </dgm:pt>
    <dgm:pt modelId="{899F1A15-9CF2-B34B-B31A-90124E622495}" type="pres">
      <dgm:prSet presAssocID="{963DB5B5-E9A8-4483-9325-AEE5D3BB6A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FC06D7-01C0-B546-9432-BB4B2CCC59AC}" type="pres">
      <dgm:prSet presAssocID="{65848846-89BA-4756-8552-5188968130FE}" presName="sibTrans" presStyleCnt="0"/>
      <dgm:spPr/>
    </dgm:pt>
    <dgm:pt modelId="{0936BE0E-FB89-F245-B8B4-EEBBE9FE82F4}" type="pres">
      <dgm:prSet presAssocID="{95C09BB9-1622-473F-8CE2-D3EEB6398E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7B9F9BE-41A5-4A2A-B953-288A31FD3C06}" srcId="{EF7AA4BE-B821-4B00-8B7E-51C4B01A0BA4}" destId="{EE3CBFBD-625A-4621-B603-2129AD20ED9B}" srcOrd="2" destOrd="0" parTransId="{6EF4EE00-C5EF-4719-99EA-523A91A61C33}" sibTransId="{F2CED1B0-DA60-44E4-B11F-B55772B503C1}"/>
    <dgm:cxn modelId="{9D079AA5-8EE4-6143-BC86-89C0CEBE9AA6}" type="presOf" srcId="{2801A710-97FC-4309-9F8A-2BE29D258023}" destId="{ACF14190-DE91-994A-8D05-8D3212C725A0}" srcOrd="0" destOrd="0" presId="urn:microsoft.com/office/officeart/2005/8/layout/default"/>
    <dgm:cxn modelId="{FE511B31-263F-43FA-BC59-8BB9D9A19927}" srcId="{EF7AA4BE-B821-4B00-8B7E-51C4B01A0BA4}" destId="{AC9B9C68-546D-441A-B1F3-BBC8BE299890}" srcOrd="1" destOrd="0" parTransId="{A87B65DB-3005-43A8-A50D-A94DC13B759D}" sibTransId="{CA3AE071-E645-49C2-9C7F-48E1852050C6}"/>
    <dgm:cxn modelId="{9C07BF9F-D5C4-D24E-A251-11E75E35CF28}" type="presOf" srcId="{95C09BB9-1622-473F-8CE2-D3EEB6398EB7}" destId="{0936BE0E-FB89-F245-B8B4-EEBBE9FE82F4}" srcOrd="0" destOrd="0" presId="urn:microsoft.com/office/officeart/2005/8/layout/default"/>
    <dgm:cxn modelId="{97B6C8AC-0566-D94B-B956-DDEA9AF96192}" type="presOf" srcId="{AC9B9C68-546D-441A-B1F3-BBC8BE299890}" destId="{E80D5BFC-964F-944D-B176-6E411A0422FE}" srcOrd="0" destOrd="0" presId="urn:microsoft.com/office/officeart/2005/8/layout/default"/>
    <dgm:cxn modelId="{43806980-4A2D-6645-B2CC-043093A84160}" type="presOf" srcId="{EF7AA4BE-B821-4B00-8B7E-51C4B01A0BA4}" destId="{0BE4463B-6B84-314E-AAF8-A40DC7A9AE67}" srcOrd="0" destOrd="0" presId="urn:microsoft.com/office/officeart/2005/8/layout/default"/>
    <dgm:cxn modelId="{B8F6F2B4-C029-4A52-948C-843F837C1E20}" srcId="{EF7AA4BE-B821-4B00-8B7E-51C4B01A0BA4}" destId="{95C09BB9-1622-473F-8CE2-D3EEB6398EB7}" srcOrd="4" destOrd="0" parTransId="{EA756E2B-FE17-47BD-AE37-49DB26B00A00}" sibTransId="{BA82FF65-D97F-49D9-930E-1405593BCA82}"/>
    <dgm:cxn modelId="{2FA9C172-DF6F-7B4D-820A-0F682A340896}" type="presOf" srcId="{963DB5B5-E9A8-4483-9325-AEE5D3BB6AE4}" destId="{899F1A15-9CF2-B34B-B31A-90124E622495}" srcOrd="0" destOrd="0" presId="urn:microsoft.com/office/officeart/2005/8/layout/default"/>
    <dgm:cxn modelId="{5369530D-FBA2-420B-871A-785705F381B6}" srcId="{EF7AA4BE-B821-4B00-8B7E-51C4B01A0BA4}" destId="{963DB5B5-E9A8-4483-9325-AEE5D3BB6AE4}" srcOrd="3" destOrd="0" parTransId="{DF5A32B9-ED04-454A-AFF3-E05D00B04A91}" sibTransId="{65848846-89BA-4756-8552-5188968130FE}"/>
    <dgm:cxn modelId="{4CAA667D-DEDA-48A0-813C-68CA8F94D792}" srcId="{EF7AA4BE-B821-4B00-8B7E-51C4B01A0BA4}" destId="{2801A710-97FC-4309-9F8A-2BE29D258023}" srcOrd="0" destOrd="0" parTransId="{DAE1C1A9-1F15-4442-95FA-D4FC6E301CA2}" sibTransId="{322F9B49-47B3-42A6-ADCC-11A89F0F42B2}"/>
    <dgm:cxn modelId="{26794B60-2B46-FC4B-82AB-F47C09A31105}" type="presOf" srcId="{EE3CBFBD-625A-4621-B603-2129AD20ED9B}" destId="{B2F149C5-C403-B84C-9F02-707C141E48B6}" srcOrd="0" destOrd="0" presId="urn:microsoft.com/office/officeart/2005/8/layout/default"/>
    <dgm:cxn modelId="{708DB4D5-6B87-634F-99B5-95DA8065CA9B}" type="presParOf" srcId="{0BE4463B-6B84-314E-AAF8-A40DC7A9AE67}" destId="{ACF14190-DE91-994A-8D05-8D3212C725A0}" srcOrd="0" destOrd="0" presId="urn:microsoft.com/office/officeart/2005/8/layout/default"/>
    <dgm:cxn modelId="{ABB7F7BE-E8FB-184D-B768-FB5ADF25BEDF}" type="presParOf" srcId="{0BE4463B-6B84-314E-AAF8-A40DC7A9AE67}" destId="{24E88E03-5651-4E4E-85DA-6C1833C2840F}" srcOrd="1" destOrd="0" presId="urn:microsoft.com/office/officeart/2005/8/layout/default"/>
    <dgm:cxn modelId="{79343C39-D71A-C14D-A008-7276B622CA9D}" type="presParOf" srcId="{0BE4463B-6B84-314E-AAF8-A40DC7A9AE67}" destId="{E80D5BFC-964F-944D-B176-6E411A0422FE}" srcOrd="2" destOrd="0" presId="urn:microsoft.com/office/officeart/2005/8/layout/default"/>
    <dgm:cxn modelId="{75094D39-B74F-3045-BB4A-DFEEE7C05DED}" type="presParOf" srcId="{0BE4463B-6B84-314E-AAF8-A40DC7A9AE67}" destId="{F77CAB38-7096-5844-9792-AB8F585BE568}" srcOrd="3" destOrd="0" presId="urn:microsoft.com/office/officeart/2005/8/layout/default"/>
    <dgm:cxn modelId="{4ACAC06B-2D8C-E44C-9AC3-E6B4E793B132}" type="presParOf" srcId="{0BE4463B-6B84-314E-AAF8-A40DC7A9AE67}" destId="{B2F149C5-C403-B84C-9F02-707C141E48B6}" srcOrd="4" destOrd="0" presId="urn:microsoft.com/office/officeart/2005/8/layout/default"/>
    <dgm:cxn modelId="{1280269A-A703-E24C-A9A5-8E34E730CB69}" type="presParOf" srcId="{0BE4463B-6B84-314E-AAF8-A40DC7A9AE67}" destId="{AC215340-48E3-5C47-9137-307E375A5E44}" srcOrd="5" destOrd="0" presId="urn:microsoft.com/office/officeart/2005/8/layout/default"/>
    <dgm:cxn modelId="{BC490A1D-3869-2F49-A9A3-80E07EBA807E}" type="presParOf" srcId="{0BE4463B-6B84-314E-AAF8-A40DC7A9AE67}" destId="{899F1A15-9CF2-B34B-B31A-90124E622495}" srcOrd="6" destOrd="0" presId="urn:microsoft.com/office/officeart/2005/8/layout/default"/>
    <dgm:cxn modelId="{E5678DED-19D7-F343-BDB2-CF9CD4D766F4}" type="presParOf" srcId="{0BE4463B-6B84-314E-AAF8-A40DC7A9AE67}" destId="{2BFC06D7-01C0-B546-9432-BB4B2CCC59AC}" srcOrd="7" destOrd="0" presId="urn:microsoft.com/office/officeart/2005/8/layout/default"/>
    <dgm:cxn modelId="{79719CA8-30EE-2441-98F0-14879050BF9E}" type="presParOf" srcId="{0BE4463B-6B84-314E-AAF8-A40DC7A9AE67}" destId="{0936BE0E-FB89-F245-B8B4-EEBBE9FE82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C195A-BE8D-FE45-B8E1-29944BE28D33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300A-615E-154C-95B9-3947610F4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1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6300A-615E-154C-95B9-3947610F4841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97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2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8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2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55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5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11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06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88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0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24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1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A6ED147-FDC2-9745-8F2F-D5E467EC6E72}" type="datetimeFigureOut">
              <a:rPr lang="es-CL" smtClean="0"/>
              <a:t>02-09-2021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2DC8D8E-1BC5-D549-A368-19A8FA09502C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1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Hoja_de_c_lculo_de_Microsoft_Excel2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96F541-7DB9-9248-BF49-2F563B225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Fondo de Solidaridad gremial y Bienestar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D6BF9C8-AE34-164B-A8C2-4247D1F3A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2 de Septiembre 2021 </a:t>
            </a:r>
          </a:p>
        </p:txBody>
      </p:sp>
    </p:spTree>
    <p:extLst>
      <p:ext uri="{BB962C8B-B14F-4D97-AF65-F5344CB8AC3E}">
        <p14:creationId xmlns:p14="http://schemas.microsoft.com/office/powerpoint/2010/main" val="273635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2123B6-1A48-8949-816D-4888978D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s-CL" sz="4300" b="1" u="sng">
                <a:solidFill>
                  <a:srgbClr val="FFFFFF"/>
                </a:solidFill>
              </a:rPr>
              <a:t>Desafios para este periodo</a:t>
            </a:r>
            <a:br>
              <a:rPr lang="es-CL" sz="4300" b="1" u="sng">
                <a:solidFill>
                  <a:srgbClr val="FFFFFF"/>
                </a:solidFill>
              </a:rPr>
            </a:br>
            <a:r>
              <a:rPr lang="es-CL" sz="4300" b="1">
                <a:solidFill>
                  <a:srgbClr val="FFFFFF"/>
                </a:solidFill>
              </a:rPr>
              <a:t>Transformar el FSG en unidad de solidaridad y bienestar </a:t>
            </a:r>
            <a:r>
              <a:rPr lang="es-CL" sz="4300" b="1" u="sng">
                <a:solidFill>
                  <a:srgbClr val="FFFFFF"/>
                </a:solidFill>
              </a:rPr>
              <a:t/>
            </a:r>
            <a:br>
              <a:rPr lang="es-CL" sz="4300" b="1" u="sng">
                <a:solidFill>
                  <a:srgbClr val="FFFFFF"/>
                </a:solidFill>
              </a:rPr>
            </a:br>
            <a:endParaRPr lang="es-CL" sz="43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DBAB83-B01F-1A40-86E2-F598143A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Solicitar a cada regional el nombramiento de un integrante de la mesa regional como representante del FSG</a:t>
            </a:r>
          </a:p>
          <a:p>
            <a:r>
              <a:rPr lang="es-CL" dirty="0"/>
              <a:t>Ampliar los beneficios orientados al autocuidado </a:t>
            </a:r>
          </a:p>
          <a:p>
            <a:r>
              <a:rPr lang="es-ES_tradnl" dirty="0"/>
              <a:t>Seguro complementario de salud </a:t>
            </a:r>
          </a:p>
          <a:p>
            <a:r>
              <a:rPr lang="es-CL" dirty="0"/>
              <a:t>Mejorar la vinculación de médicos mayores al </a:t>
            </a:r>
            <a:r>
              <a:rPr lang="es-CL" dirty="0" err="1"/>
              <a:t>Colmed</a:t>
            </a:r>
            <a:r>
              <a:rPr lang="es-CL" dirty="0"/>
              <a:t> a nivel nacional  </a:t>
            </a:r>
          </a:p>
          <a:p>
            <a:r>
              <a:rPr lang="es-CL" dirty="0"/>
              <a:t>Mantener comunicación fluida con los requerimientos de los colegas </a:t>
            </a:r>
          </a:p>
          <a:p>
            <a:r>
              <a:rPr lang="es-CL" dirty="0"/>
              <a:t>Dar respuesta oportuna</a:t>
            </a:r>
          </a:p>
        </p:txBody>
      </p:sp>
    </p:spTree>
    <p:extLst>
      <p:ext uri="{BB962C8B-B14F-4D97-AF65-F5344CB8AC3E}">
        <p14:creationId xmlns:p14="http://schemas.microsoft.com/office/powerpoint/2010/main" val="204682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FB19701-BB46-C044-B328-8ECD72548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29" y="541866"/>
            <a:ext cx="11234206" cy="5441245"/>
          </a:xfrm>
        </p:spPr>
      </p:pic>
    </p:spTree>
    <p:extLst>
      <p:ext uri="{BB962C8B-B14F-4D97-AF65-F5344CB8AC3E}">
        <p14:creationId xmlns:p14="http://schemas.microsoft.com/office/powerpoint/2010/main" val="393475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94019A8-396B-C64E-9E51-5E706AC6C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1260"/>
            <a:ext cx="5362222" cy="1158874"/>
          </a:xfr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8CC8D9BC-0867-0746-83B3-02B572D29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50419"/>
              </p:ext>
            </p:extLst>
          </p:nvPr>
        </p:nvGraphicFramePr>
        <p:xfrm>
          <a:off x="2032000" y="1964267"/>
          <a:ext cx="8128000" cy="3510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0358949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4924594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7611360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5844779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1603279"/>
                    </a:ext>
                  </a:extLst>
                </a:gridCol>
              </a:tblGrid>
              <a:tr h="587365">
                <a:tc>
                  <a:txBody>
                    <a:bodyPr/>
                    <a:lstStyle/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Beneficios (Covid</a:t>
                      </a:r>
                      <a:r>
                        <a:rPr lang="es-CL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no Covid) 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Montos en M$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300655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Rango Etario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48436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1474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425.948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928.612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141014285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112.742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227.592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888957331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55.370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92.006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101879788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y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4.308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1.540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1578936958"/>
                  </a:ext>
                </a:extLst>
              </a:tr>
              <a:tr h="487247">
                <a:tc>
                  <a:txBody>
                    <a:bodyPr/>
                    <a:lstStyle/>
                    <a:p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598.368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1.249.750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113633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74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12296E9-D4AD-A646-9C8E-AE7A7099D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6505"/>
            <a:ext cx="4292600" cy="1003300"/>
          </a:xfr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E2D75342-070A-1D46-9EEE-B21CE2F27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90358"/>
              </p:ext>
            </p:extLst>
          </p:nvPr>
        </p:nvGraphicFramePr>
        <p:xfrm>
          <a:off x="1023938" y="2286000"/>
          <a:ext cx="9234313" cy="267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xmlns="" val="2618136925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4006764864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3873805755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344682692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269036946"/>
                    </a:ext>
                  </a:extLst>
                </a:gridCol>
              </a:tblGrid>
              <a:tr h="367137">
                <a:tc>
                  <a:txBody>
                    <a:bodyPr/>
                    <a:lstStyle/>
                    <a:p>
                      <a:endParaRPr lang="es-C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Montos en M$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52170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Rango Etario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4767890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90.022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151.434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56931606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36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5.701 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4.754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82961671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4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180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20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7144376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95.903</a:t>
                      </a: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156.208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732361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8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7EF442D-096E-E848-898D-263205FD5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47512"/>
            <a:ext cx="4305300" cy="1016000"/>
          </a:xfr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xmlns="" id="{2E56313B-0C9E-4546-80F3-ED062648D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24858"/>
              </p:ext>
            </p:extLst>
          </p:nvPr>
        </p:nvGraphicFramePr>
        <p:xfrm>
          <a:off x="2032000" y="2404533"/>
          <a:ext cx="8127999" cy="28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7193783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801923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62690037"/>
                    </a:ext>
                  </a:extLst>
                </a:gridCol>
              </a:tblGrid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Monto total M$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491315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4.088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839568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4.300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512056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1.735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903081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/>
                        <a:t>Totales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b="1" dirty="0"/>
                        <a:t>10.123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71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5E5381D9-2A25-A640-BB20-77C5FA1E4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655319"/>
              </p:ext>
            </p:extLst>
          </p:nvPr>
        </p:nvGraphicFramePr>
        <p:xfrm>
          <a:off x="846668" y="2170532"/>
          <a:ext cx="9708443" cy="276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95">
                  <a:extLst>
                    <a:ext uri="{9D8B030D-6E8A-4147-A177-3AD203B41FA5}">
                      <a16:colId xmlns:a16="http://schemas.microsoft.com/office/drawing/2014/main" xmlns="" val="2868450833"/>
                    </a:ext>
                  </a:extLst>
                </a:gridCol>
                <a:gridCol w="2042312">
                  <a:extLst>
                    <a:ext uri="{9D8B030D-6E8A-4147-A177-3AD203B41FA5}">
                      <a16:colId xmlns:a16="http://schemas.microsoft.com/office/drawing/2014/main" xmlns="" val="438923186"/>
                    </a:ext>
                  </a:extLst>
                </a:gridCol>
                <a:gridCol w="2042312">
                  <a:extLst>
                    <a:ext uri="{9D8B030D-6E8A-4147-A177-3AD203B41FA5}">
                      <a16:colId xmlns:a16="http://schemas.microsoft.com/office/drawing/2014/main" xmlns="" val="3283552422"/>
                    </a:ext>
                  </a:extLst>
                </a:gridCol>
                <a:gridCol w="2042312">
                  <a:extLst>
                    <a:ext uri="{9D8B030D-6E8A-4147-A177-3AD203B41FA5}">
                      <a16:colId xmlns:a16="http://schemas.microsoft.com/office/drawing/2014/main" xmlns="" val="402627760"/>
                    </a:ext>
                  </a:extLst>
                </a:gridCol>
                <a:gridCol w="2042312">
                  <a:extLst>
                    <a:ext uri="{9D8B030D-6E8A-4147-A177-3AD203B41FA5}">
                      <a16:colId xmlns:a16="http://schemas.microsoft.com/office/drawing/2014/main" xmlns="" val="1116473282"/>
                    </a:ext>
                  </a:extLst>
                </a:gridCol>
              </a:tblGrid>
              <a:tr h="297186">
                <a:tc>
                  <a:txBody>
                    <a:bodyPr/>
                    <a:lstStyle/>
                    <a:p>
                      <a:endParaRPr lang="es-C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beneficios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020521"/>
                  </a:ext>
                </a:extLst>
              </a:tr>
              <a:tr h="321952">
                <a:tc>
                  <a:txBody>
                    <a:bodyPr/>
                    <a:lstStyle/>
                    <a:p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Rango etario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800968"/>
                  </a:ext>
                </a:extLst>
              </a:tr>
              <a:tr h="32195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23-40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857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82.812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117.164 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730768955"/>
                  </a:ext>
                </a:extLst>
              </a:tr>
              <a:tr h="32195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41-60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285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355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27.837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34.935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1313477239"/>
                  </a:ext>
                </a:extLst>
              </a:tr>
              <a:tr h="32195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61-80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318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 286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30.844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28.556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1105546131"/>
                  </a:ext>
                </a:extLst>
              </a:tr>
              <a:tr h="32195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o +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  50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26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4.691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2.524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3927096273"/>
                  </a:ext>
                </a:extLst>
              </a:tr>
              <a:tr h="42163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Totales</a:t>
                      </a:r>
                    </a:p>
                  </a:txBody>
                  <a:tcPr marL="44450" marR="44450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  1510</a:t>
                      </a:r>
                    </a:p>
                  </a:txBody>
                  <a:tcPr marL="44450" marR="44450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1.875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146.184       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183.179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9681698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C37E2E8-F286-0D4D-9A84-B0952906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1" y="459433"/>
            <a:ext cx="5098468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C703782-0BAC-6C4C-B75C-EF5E8C761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35378"/>
            <a:ext cx="4730044" cy="959554"/>
          </a:xfr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ACE43394-765A-694A-8007-30255FF83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90983"/>
              </p:ext>
            </p:extLst>
          </p:nvPr>
        </p:nvGraphicFramePr>
        <p:xfrm>
          <a:off x="2212621" y="2517423"/>
          <a:ext cx="7326485" cy="2551285"/>
        </p:xfrm>
        <a:graphic>
          <a:graphicData uri="http://schemas.openxmlformats.org/drawingml/2006/table">
            <a:tbl>
              <a:tblPr firstRow="1" lastCol="1" bandRow="1">
                <a:tableStyleId>{FABFCF23-3B69-468F-B69F-88F6DE6A72F2}</a:tableStyleId>
              </a:tblPr>
              <a:tblGrid>
                <a:gridCol w="1465297">
                  <a:extLst>
                    <a:ext uri="{9D8B030D-6E8A-4147-A177-3AD203B41FA5}">
                      <a16:colId xmlns:a16="http://schemas.microsoft.com/office/drawing/2014/main" xmlns="" val="521503984"/>
                    </a:ext>
                  </a:extLst>
                </a:gridCol>
                <a:gridCol w="1465297">
                  <a:extLst>
                    <a:ext uri="{9D8B030D-6E8A-4147-A177-3AD203B41FA5}">
                      <a16:colId xmlns:a16="http://schemas.microsoft.com/office/drawing/2014/main" xmlns="" val="2641296283"/>
                    </a:ext>
                  </a:extLst>
                </a:gridCol>
                <a:gridCol w="1465297">
                  <a:extLst>
                    <a:ext uri="{9D8B030D-6E8A-4147-A177-3AD203B41FA5}">
                      <a16:colId xmlns:a16="http://schemas.microsoft.com/office/drawing/2014/main" xmlns="" val="1870896980"/>
                    </a:ext>
                  </a:extLst>
                </a:gridCol>
                <a:gridCol w="1465297">
                  <a:extLst>
                    <a:ext uri="{9D8B030D-6E8A-4147-A177-3AD203B41FA5}">
                      <a16:colId xmlns:a16="http://schemas.microsoft.com/office/drawing/2014/main" xmlns="" val="292660874"/>
                    </a:ext>
                  </a:extLst>
                </a:gridCol>
                <a:gridCol w="1465297">
                  <a:extLst>
                    <a:ext uri="{9D8B030D-6E8A-4147-A177-3AD203B41FA5}">
                      <a16:colId xmlns:a16="http://schemas.microsoft.com/office/drawing/2014/main" xmlns="" val="2661154496"/>
                    </a:ext>
                  </a:extLst>
                </a:gridCol>
              </a:tblGrid>
              <a:tr h="510257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N° de Beneficios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Monto en M$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5375903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Genero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93310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Femenino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84.880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104.400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351681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Masculino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74.880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93.840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626252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Totales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159.760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198.240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03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9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D545DFB-04D9-DE46-9D02-6B200DD97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0088"/>
            <a:ext cx="4292600" cy="990600"/>
          </a:xfr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318D596-FED1-1848-9C35-9EF1CF97A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81293"/>
              </p:ext>
            </p:extLst>
          </p:nvPr>
        </p:nvGraphicFramePr>
        <p:xfrm>
          <a:off x="2133600" y="2528711"/>
          <a:ext cx="6776154" cy="210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18">
                  <a:extLst>
                    <a:ext uri="{9D8B030D-6E8A-4147-A177-3AD203B41FA5}">
                      <a16:colId xmlns:a16="http://schemas.microsoft.com/office/drawing/2014/main" xmlns="" val="1551774455"/>
                    </a:ext>
                  </a:extLst>
                </a:gridCol>
                <a:gridCol w="2258718">
                  <a:extLst>
                    <a:ext uri="{9D8B030D-6E8A-4147-A177-3AD203B41FA5}">
                      <a16:colId xmlns:a16="http://schemas.microsoft.com/office/drawing/2014/main" xmlns="" val="1947024559"/>
                    </a:ext>
                  </a:extLst>
                </a:gridCol>
                <a:gridCol w="2258718">
                  <a:extLst>
                    <a:ext uri="{9D8B030D-6E8A-4147-A177-3AD203B41FA5}">
                      <a16:colId xmlns:a16="http://schemas.microsoft.com/office/drawing/2014/main" xmlns="" val="3297649549"/>
                    </a:ext>
                  </a:extLst>
                </a:gridCol>
              </a:tblGrid>
              <a:tr h="42157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 M$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4555991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679738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423419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0977393"/>
                  </a:ext>
                </a:extLst>
              </a:tr>
              <a:tr h="42157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92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77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737154D-9615-8942-81F9-99ECFA10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93F7372-5AEE-5844-8DA7-82F0439B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7604"/>
            <a:ext cx="4899378" cy="886708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xmlns="" id="{96AFCD39-D50F-084A-8CF2-ACBCDCE1C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874726"/>
              </p:ext>
            </p:extLst>
          </p:nvPr>
        </p:nvGraphicFramePr>
        <p:xfrm>
          <a:off x="2630311" y="2328863"/>
          <a:ext cx="6412092" cy="210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023">
                  <a:extLst>
                    <a:ext uri="{9D8B030D-6E8A-4147-A177-3AD203B41FA5}">
                      <a16:colId xmlns:a16="http://schemas.microsoft.com/office/drawing/2014/main" xmlns="" val="3956881760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xmlns="" val="2120036014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xmlns="" val="436972486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xmlns="" val="365644975"/>
                    </a:ext>
                  </a:extLst>
                </a:gridCol>
              </a:tblGrid>
              <a:tr h="7000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MONTOS TOTALES 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</a:t>
                      </a:r>
                    </a:p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77067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1.885.680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488027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1.318.726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03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72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7F5A4F6-5B80-9F40-8ABB-646D5EF51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12788"/>
            <a:ext cx="4786489" cy="977900"/>
          </a:xfr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D3CF58A6-EFCE-7144-98B6-F9BDEAC05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9033"/>
              </p:ext>
            </p:extLst>
          </p:nvPr>
        </p:nvGraphicFramePr>
        <p:xfrm>
          <a:off x="1648178" y="2585156"/>
          <a:ext cx="8071554" cy="2810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518">
                  <a:extLst>
                    <a:ext uri="{9D8B030D-6E8A-4147-A177-3AD203B41FA5}">
                      <a16:colId xmlns:a16="http://schemas.microsoft.com/office/drawing/2014/main" xmlns="" val="1801558382"/>
                    </a:ext>
                  </a:extLst>
                </a:gridCol>
                <a:gridCol w="2690518">
                  <a:extLst>
                    <a:ext uri="{9D8B030D-6E8A-4147-A177-3AD203B41FA5}">
                      <a16:colId xmlns:a16="http://schemas.microsoft.com/office/drawing/2014/main" xmlns="" val="468593018"/>
                    </a:ext>
                  </a:extLst>
                </a:gridCol>
                <a:gridCol w="2690518">
                  <a:extLst>
                    <a:ext uri="{9D8B030D-6E8A-4147-A177-3AD203B41FA5}">
                      <a16:colId xmlns:a16="http://schemas.microsoft.com/office/drawing/2014/main" xmlns="" val="1382594556"/>
                    </a:ext>
                  </a:extLst>
                </a:gridCol>
              </a:tblGrid>
              <a:tr h="5621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 M$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7241872"/>
                  </a:ext>
                </a:extLst>
              </a:tr>
              <a:tr h="5621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720718"/>
                  </a:ext>
                </a:extLst>
              </a:tr>
              <a:tr h="5621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5999313"/>
                  </a:ext>
                </a:extLst>
              </a:tr>
              <a:tr h="56218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638657"/>
                  </a:ext>
                </a:extLst>
              </a:tr>
              <a:tr h="56218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92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3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008906-2566-444B-813B-A5257927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Directorio FSG y Bienestar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81A935-9317-C24F-8FBE-C52F81D9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40" y="2069931"/>
            <a:ext cx="5963693" cy="4023360"/>
          </a:xfrm>
        </p:spPr>
        <p:txBody>
          <a:bodyPr>
            <a:normAutofit fontScale="85000" lnSpcReduction="20000"/>
          </a:bodyPr>
          <a:lstStyle/>
          <a:p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b="1" dirty="0"/>
              <a:t>Presidenta</a:t>
            </a:r>
            <a:r>
              <a:rPr lang="es-CL" dirty="0"/>
              <a:t>: 	                     Dra. Inés Guerrero M.</a:t>
            </a:r>
            <a:endParaRPr lang="es-CL" b="0" dirty="0">
              <a:effectLst/>
            </a:endParaRPr>
          </a:p>
          <a:p>
            <a:pPr algn="just"/>
            <a:r>
              <a:rPr lang="es-CL" b="1" dirty="0"/>
              <a:t>Secretaria Técnica</a:t>
            </a:r>
            <a:r>
              <a:rPr lang="es-CL" dirty="0"/>
              <a:t>:                 Dra. Josefina </a:t>
            </a:r>
            <a:r>
              <a:rPr lang="es-CL" dirty="0" err="1"/>
              <a:t>Huneeus</a:t>
            </a:r>
            <a:r>
              <a:rPr lang="es-CL" dirty="0"/>
              <a:t> L.</a:t>
            </a:r>
            <a:endParaRPr lang="es-CL" b="0" dirty="0">
              <a:effectLst/>
            </a:endParaRPr>
          </a:p>
          <a:p>
            <a:pPr algn="just"/>
            <a:r>
              <a:rPr lang="es-CL" b="1" dirty="0"/>
              <a:t>Tesorero</a:t>
            </a:r>
            <a:r>
              <a:rPr lang="es-CL" dirty="0"/>
              <a:t>: 	                    Dr. Jaime Sepúlveda C.</a:t>
            </a:r>
          </a:p>
          <a:p>
            <a:pPr algn="just"/>
            <a:r>
              <a:rPr lang="es-CL" b="1" dirty="0">
                <a:effectLst/>
              </a:rPr>
              <a:t>Representante de MM: 	                </a:t>
            </a:r>
            <a:r>
              <a:rPr lang="es-CL" b="0" dirty="0">
                <a:effectLst/>
              </a:rPr>
              <a:t>Dr</a:t>
            </a:r>
            <a:r>
              <a:rPr lang="es-CL" dirty="0"/>
              <a:t>. Álvaro </a:t>
            </a:r>
            <a:r>
              <a:rPr lang="es-CL" dirty="0" err="1"/>
              <a:t>Yañez</a:t>
            </a:r>
            <a:r>
              <a:rPr lang="es-CL" dirty="0"/>
              <a:t> </a:t>
            </a:r>
            <a:endParaRPr lang="es-CL" b="0" dirty="0">
              <a:effectLst/>
            </a:endParaRPr>
          </a:p>
          <a:p>
            <a:pPr algn="just"/>
            <a:r>
              <a:rPr lang="es-CL" b="1" dirty="0"/>
              <a:t>Abogado Jefe</a:t>
            </a:r>
            <a:r>
              <a:rPr lang="es-CL" dirty="0"/>
              <a:t>: 	                      Sr. Adelio </a:t>
            </a:r>
            <a:r>
              <a:rPr lang="es-CL" dirty="0" err="1"/>
              <a:t>Misseroni</a:t>
            </a:r>
            <a:r>
              <a:rPr lang="es-CL" dirty="0"/>
              <a:t> R.</a:t>
            </a:r>
          </a:p>
          <a:p>
            <a:pPr algn="just"/>
            <a:r>
              <a:rPr lang="es-CL" b="1" dirty="0"/>
              <a:t>Gerente general: 		</a:t>
            </a:r>
            <a:r>
              <a:rPr lang="es-CL" dirty="0"/>
              <a:t>Sr. </a:t>
            </a:r>
            <a:r>
              <a:rPr lang="es-CL" b="0" dirty="0">
                <a:effectLst/>
              </a:rPr>
              <a:t>José Miguel </a:t>
            </a:r>
            <a:r>
              <a:rPr lang="es-CL" b="0" dirty="0" err="1">
                <a:effectLst/>
              </a:rPr>
              <a:t>Bettancourt</a:t>
            </a:r>
            <a:endParaRPr lang="es-CL" b="0" dirty="0">
              <a:effectLst/>
            </a:endParaRPr>
          </a:p>
          <a:p>
            <a:pPr marL="0" indent="0">
              <a:buNone/>
            </a:pPr>
            <a:endParaRPr lang="es-CL" b="0" dirty="0">
              <a:effectLst/>
            </a:endParaRPr>
          </a:p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xmlns="" id="{3E346A8C-CB9B-FA4C-9477-580028399ED3}"/>
              </a:ext>
            </a:extLst>
          </p:cNvPr>
          <p:cNvSpPr/>
          <p:nvPr/>
        </p:nvSpPr>
        <p:spPr>
          <a:xfrm rot="16200000">
            <a:off x="5396089" y="59267"/>
            <a:ext cx="6527800" cy="7069666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02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13ED0C0B-62FB-664D-BD7F-10C305C8D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401602"/>
              </p:ext>
            </p:extLst>
          </p:nvPr>
        </p:nvGraphicFramePr>
        <p:xfrm>
          <a:off x="1772356" y="2280356"/>
          <a:ext cx="7653868" cy="3508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467">
                  <a:extLst>
                    <a:ext uri="{9D8B030D-6E8A-4147-A177-3AD203B41FA5}">
                      <a16:colId xmlns:a16="http://schemas.microsoft.com/office/drawing/2014/main" xmlns="" val="3843290410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xmlns="" val="504146726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xmlns="" val="2051416839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xmlns="" val="499959792"/>
                    </a:ext>
                  </a:extLst>
                </a:gridCol>
              </a:tblGrid>
              <a:tr h="581314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Nº de beneficios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 M$ anual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por beneficio M$  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2583160206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93.750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356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3202090283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128.624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627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1076325452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92.596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2186310869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357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48.892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2596314232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658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95.903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522882872"/>
                  </a:ext>
                </a:extLst>
              </a:tr>
              <a:tr h="483128">
                <a:tc>
                  <a:txBody>
                    <a:bodyPr/>
                    <a:lstStyle/>
                    <a:p>
                      <a:pPr algn="ctr"/>
                      <a:r>
                        <a:rPr lang="es-CL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156.208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168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xmlns="" val="237008810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EBCF78F-BB23-7442-B7E4-C3419E23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96"/>
            <a:ext cx="4978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EBCF78F-BB23-7442-B7E4-C3419E23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992"/>
            <a:ext cx="4978400" cy="977900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44036438-E2C9-0041-B521-090618EC9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039028"/>
              </p:ext>
            </p:extLst>
          </p:nvPr>
        </p:nvGraphicFramePr>
        <p:xfrm>
          <a:off x="1648178" y="2608861"/>
          <a:ext cx="9234313" cy="267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xmlns="" val="2163505280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3935036109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2959174332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3276199195"/>
                    </a:ext>
                  </a:extLst>
                </a:gridCol>
                <a:gridCol w="1864925">
                  <a:extLst>
                    <a:ext uri="{9D8B030D-6E8A-4147-A177-3AD203B41FA5}">
                      <a16:colId xmlns:a16="http://schemas.microsoft.com/office/drawing/2014/main" xmlns="" val="3092475390"/>
                    </a:ext>
                  </a:extLst>
                </a:gridCol>
              </a:tblGrid>
              <a:tr h="367137">
                <a:tc>
                  <a:txBody>
                    <a:bodyPr/>
                    <a:lstStyle/>
                    <a:p>
                      <a:endParaRPr lang="es-C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Montos en M$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958572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Rango Etario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2001489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895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90.022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151.434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697064871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5.701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4.754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2065721789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   180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        20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3793941217"/>
                  </a:ext>
                </a:extLst>
              </a:tr>
              <a:tr h="392283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658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    95.903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  156.208 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xmlns="" val="11339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4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E53C63F-F751-D641-8D1A-406D20986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2638"/>
            <a:ext cx="4305300" cy="977900"/>
          </a:xfr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31612"/>
              </p:ext>
            </p:extLst>
          </p:nvPr>
        </p:nvGraphicFramePr>
        <p:xfrm>
          <a:off x="2214563" y="2286000"/>
          <a:ext cx="7815261" cy="185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DE</a:t>
                      </a:r>
                      <a:r>
                        <a:rPr lang="es-CL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VIUDAS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s-CL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BENEFICIOS ENTREGADO M$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$147.566.-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$172.866.-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5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E7FC1BB-9A51-0442-81D1-0BECF91F2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0520"/>
            <a:ext cx="4305300" cy="977900"/>
          </a:xfr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B705DC27-3C09-444C-9AFD-335041983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76539"/>
              </p:ext>
            </p:extLst>
          </p:nvPr>
        </p:nvGraphicFramePr>
        <p:xfrm>
          <a:off x="2006948" y="2242159"/>
          <a:ext cx="8127999" cy="270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7845896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535068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081087398"/>
                    </a:ext>
                  </a:extLst>
                </a:gridCol>
              </a:tblGrid>
              <a:tr h="63955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Año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Beneficios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Montos M$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8380901"/>
                  </a:ext>
                </a:extLst>
              </a:tr>
              <a:tr h="103303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868.233</a:t>
                      </a:r>
                      <a:r>
                        <a:rPr lang="es-CL" dirty="0">
                          <a:effectLst/>
                        </a:rPr>
                        <a:t> 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9772129"/>
                  </a:ext>
                </a:extLst>
              </a:tr>
              <a:tr h="103303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831.269</a:t>
                      </a:r>
                      <a:r>
                        <a:rPr lang="es-CL" dirty="0">
                          <a:effectLst/>
                        </a:rPr>
                        <a:t> 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758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95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A599549A-51FA-B648-A4C7-CE221FD4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9748"/>
            <a:ext cx="4305300" cy="1016000"/>
          </a:xfr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5D4915D-3062-804E-896E-7FE8CD978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3579"/>
              </p:ext>
            </p:extLst>
          </p:nvPr>
        </p:nvGraphicFramePr>
        <p:xfrm>
          <a:off x="2242159" y="2286000"/>
          <a:ext cx="7853817" cy="264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939">
                  <a:extLst>
                    <a:ext uri="{9D8B030D-6E8A-4147-A177-3AD203B41FA5}">
                      <a16:colId xmlns:a16="http://schemas.microsoft.com/office/drawing/2014/main" xmlns="" val="1709388083"/>
                    </a:ext>
                  </a:extLst>
                </a:gridCol>
                <a:gridCol w="2617939">
                  <a:extLst>
                    <a:ext uri="{9D8B030D-6E8A-4147-A177-3AD203B41FA5}">
                      <a16:colId xmlns:a16="http://schemas.microsoft.com/office/drawing/2014/main" xmlns="" val="3496743494"/>
                    </a:ext>
                  </a:extLst>
                </a:gridCol>
                <a:gridCol w="2617939">
                  <a:extLst>
                    <a:ext uri="{9D8B030D-6E8A-4147-A177-3AD203B41FA5}">
                      <a16:colId xmlns:a16="http://schemas.microsoft.com/office/drawing/2014/main" xmlns="" val="2247674775"/>
                    </a:ext>
                  </a:extLst>
                </a:gridCol>
              </a:tblGrid>
              <a:tr h="62442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Año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Beneficios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Montos M$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1863654"/>
                  </a:ext>
                </a:extLst>
              </a:tr>
              <a:tr h="1008588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$319.699.-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1995220"/>
                  </a:ext>
                </a:extLst>
              </a:tr>
              <a:tr h="1008588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$419.581.-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81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944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AE3C6CCA-4D18-C64D-B299-39639C05A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5216"/>
            <a:ext cx="4267200" cy="990600"/>
          </a:xfr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85012"/>
              </p:ext>
            </p:extLst>
          </p:nvPr>
        </p:nvGraphicFramePr>
        <p:xfrm>
          <a:off x="2805830" y="2286000"/>
          <a:ext cx="6458841" cy="241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2487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Beneficiarios    (Niños - Jóvenes</a:t>
                      </a:r>
                      <a:r>
                        <a:rPr lang="es-CL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38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938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0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CB1DF75-5C7D-3546-80FE-F28DDA106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8751"/>
            <a:ext cx="4278489" cy="872156"/>
          </a:xfr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23CB27A1-884F-9640-BA11-470433E6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11122"/>
              </p:ext>
            </p:extLst>
          </p:nvPr>
        </p:nvGraphicFramePr>
        <p:xfrm>
          <a:off x="2032000" y="2190044"/>
          <a:ext cx="8127999" cy="230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6611085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417579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7207851"/>
                    </a:ext>
                  </a:extLst>
                </a:gridCol>
              </a:tblGrid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de beneficios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Monto M$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655916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9.672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51.262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706414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9.789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47.868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8088931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10.372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/>
                        <a:t>48.598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33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33F875A8-6412-F040-8A69-CE49F6FE6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658258"/>
              </p:ext>
            </p:extLst>
          </p:nvPr>
        </p:nvGraphicFramePr>
        <p:xfrm>
          <a:off x="1591733" y="2714625"/>
          <a:ext cx="9076266" cy="232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422">
                  <a:extLst>
                    <a:ext uri="{9D8B030D-6E8A-4147-A177-3AD203B41FA5}">
                      <a16:colId xmlns:a16="http://schemas.microsoft.com/office/drawing/2014/main" xmlns="" val="72249386"/>
                    </a:ext>
                  </a:extLst>
                </a:gridCol>
                <a:gridCol w="3025422">
                  <a:extLst>
                    <a:ext uri="{9D8B030D-6E8A-4147-A177-3AD203B41FA5}">
                      <a16:colId xmlns:a16="http://schemas.microsoft.com/office/drawing/2014/main" xmlns="" val="2126888460"/>
                    </a:ext>
                  </a:extLst>
                </a:gridCol>
                <a:gridCol w="3025422">
                  <a:extLst>
                    <a:ext uri="{9D8B030D-6E8A-4147-A177-3AD203B41FA5}">
                      <a16:colId xmlns:a16="http://schemas.microsoft.com/office/drawing/2014/main" xmlns="" val="881934708"/>
                    </a:ext>
                  </a:extLst>
                </a:gridCol>
              </a:tblGrid>
              <a:tr h="5615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Solicitudes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Aporte M$</a:t>
                      </a:r>
                      <a:r>
                        <a:rPr lang="es-CL" sz="2000" b="1" dirty="0"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531943753"/>
                  </a:ext>
                </a:extLst>
              </a:tr>
              <a:tr h="5615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Julio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5.617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769874412"/>
                  </a:ext>
                </a:extLst>
              </a:tr>
              <a:tr h="5615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Agosto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10.573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2567981445"/>
                  </a:ext>
                </a:extLst>
              </a:tr>
              <a:tr h="635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C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06103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4860031-FB7E-C845-81E2-BC9E20BE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846"/>
            <a:ext cx="5113867" cy="10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EE719E-FB56-7549-992F-1E4E1BBB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Total de beneficios otorgados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502EF27D-6799-B640-AABB-D65FB7F2A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9082"/>
              </p:ext>
            </p:extLst>
          </p:nvPr>
        </p:nvGraphicFramePr>
        <p:xfrm>
          <a:off x="1023938" y="2286000"/>
          <a:ext cx="97202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xmlns="" val="840655803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xmlns="" val="2955692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Año de Beneficio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Cantidad de Beneficios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03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7.245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12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10.201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94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12.841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380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11.611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62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15.319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3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927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51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646DF1-BD75-2C4C-900C-6C457BC1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Beneficios transitorios por Covid 2020 y 2021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C5CDB168-F7F0-1D48-94A1-6911A6633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78970"/>
              </p:ext>
            </p:extLst>
          </p:nvPr>
        </p:nvGraphicFramePr>
        <p:xfrm>
          <a:off x="598312" y="1885244"/>
          <a:ext cx="10871199" cy="334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3">
                  <a:extLst>
                    <a:ext uri="{9D8B030D-6E8A-4147-A177-3AD203B41FA5}">
                      <a16:colId xmlns:a16="http://schemas.microsoft.com/office/drawing/2014/main" xmlns="" val="2750735229"/>
                    </a:ext>
                  </a:extLst>
                </a:gridCol>
                <a:gridCol w="3623733">
                  <a:extLst>
                    <a:ext uri="{9D8B030D-6E8A-4147-A177-3AD203B41FA5}">
                      <a16:colId xmlns:a16="http://schemas.microsoft.com/office/drawing/2014/main" xmlns="" val="3243354711"/>
                    </a:ext>
                  </a:extLst>
                </a:gridCol>
                <a:gridCol w="3623733">
                  <a:extLst>
                    <a:ext uri="{9D8B030D-6E8A-4147-A177-3AD203B41FA5}">
                      <a16:colId xmlns:a16="http://schemas.microsoft.com/office/drawing/2014/main" xmlns="" val="945900276"/>
                    </a:ext>
                  </a:extLst>
                </a:gridCol>
              </a:tblGrid>
              <a:tr h="53864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Resumen Beneficios otorgados a la fecha </a:t>
                      </a:r>
                      <a:r>
                        <a:rPr lang="es-CL" sz="18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es-CL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-19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Número de médicos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M$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83931860"/>
                  </a:ext>
                </a:extLst>
              </a:tr>
              <a:tr h="5386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Suspensión de Cuotas Prestamos FSG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124.440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38195704"/>
                  </a:ext>
                </a:extLst>
              </a:tr>
              <a:tr h="5386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Suspensión de Cuota Social FSG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10.000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9481687"/>
                  </a:ext>
                </a:extLst>
              </a:tr>
              <a:tr h="5386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Ayuda a médicos mayores de 75 años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225.750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13272864"/>
                  </a:ext>
                </a:extLst>
              </a:tr>
              <a:tr h="5386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Otorgamiento de Licencias Médicas COVID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861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372.945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5823014"/>
                  </a:ext>
                </a:extLst>
              </a:tr>
              <a:tr h="5386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1534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742.904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195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1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1992B-EBFF-5B43-9367-57188784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Otros participantes  </a:t>
            </a:r>
          </a:p>
        </p:txBody>
      </p:sp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xmlns="" id="{4A821790-D33E-4742-A170-A66917AC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b="1" dirty="0"/>
              <a:t>Subgerente: </a:t>
            </a:r>
            <a:r>
              <a:rPr lang="es-CL" dirty="0"/>
              <a:t>Sra. Leslie Mella</a:t>
            </a:r>
          </a:p>
          <a:p>
            <a:r>
              <a:rPr lang="es-CL" b="1" dirty="0"/>
              <a:t>Abogada: </a:t>
            </a:r>
            <a:r>
              <a:rPr lang="es-CL" dirty="0"/>
              <a:t>Sra. Patricia </a:t>
            </a:r>
            <a:r>
              <a:rPr lang="es-CL" dirty="0" err="1"/>
              <a:t>Nuñez</a:t>
            </a:r>
            <a:r>
              <a:rPr lang="es-CL" dirty="0"/>
              <a:t> </a:t>
            </a:r>
            <a:endParaRPr lang="es-CL" b="1" dirty="0">
              <a:effectLst/>
            </a:endParaRPr>
          </a:p>
          <a:p>
            <a:r>
              <a:rPr lang="es-CL" dirty="0"/>
              <a:t>Representantes de los regionales</a:t>
            </a:r>
            <a:endParaRPr lang="es-CL" b="0" dirty="0">
              <a:effectLst/>
            </a:endParaRPr>
          </a:p>
          <a:p>
            <a:r>
              <a:rPr lang="es-CL" dirty="0"/>
              <a:t>Representantes de las agrupaciones</a:t>
            </a:r>
          </a:p>
          <a:p>
            <a:r>
              <a:rPr lang="es-CL" b="0" dirty="0">
                <a:effectLst/>
              </a:rPr>
              <a:t>A. Social del Reg. Santiago </a:t>
            </a:r>
          </a:p>
          <a:p>
            <a:pPr marL="0" indent="0">
              <a:buNone/>
            </a:pP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0874B17-C44E-074A-BEE6-E0F8B0080F6E}"/>
              </a:ext>
            </a:extLst>
          </p:cNvPr>
          <p:cNvSpPr/>
          <p:nvPr/>
        </p:nvSpPr>
        <p:spPr>
          <a:xfrm>
            <a:off x="6728178" y="0"/>
            <a:ext cx="5463822" cy="68580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4648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90C7FA-89CE-1A4A-A9B1-B587284A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L" dirty="0"/>
              <a:t>Premio día del Médico año 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9CF4DA-C2AD-A34C-95A5-3395A089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endParaRPr lang="es-CL"/>
          </a:p>
          <a:p>
            <a:r>
              <a:rPr lang="es-CL"/>
              <a:t>Regional Aconcagua:	Dra. Macarena de los Ángeles Muñoz Pérez</a:t>
            </a:r>
          </a:p>
          <a:p>
            <a:r>
              <a:rPr lang="es-CL"/>
              <a:t>Regional Santiago:	Dra. Karen Andrea Zamorano León</a:t>
            </a:r>
          </a:p>
          <a:p>
            <a:r>
              <a:rPr lang="es-CL"/>
              <a:t>Regional Concepción:	Dra. Elena del Carmen Muñoz Fonseca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1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90C7FA-89CE-1A4A-A9B1-B587284A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s-CL" dirty="0"/>
              <a:t>Premio día del Médico año 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9CF4DA-C2AD-A34C-95A5-3395A089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endParaRPr lang="es-CL"/>
          </a:p>
          <a:p>
            <a:r>
              <a:rPr lang="es-CL"/>
              <a:t>Regional Valparaíso:	Dra. Constanza Díaz Garrido</a:t>
            </a:r>
          </a:p>
          <a:p>
            <a:r>
              <a:rPr lang="es-CL"/>
              <a:t>Regional Santiago:	Dr. Atilio Núñez Navarro</a:t>
            </a:r>
          </a:p>
          <a:p>
            <a:r>
              <a:rPr lang="es-CL"/>
              <a:t>Regional Santiago:	Dr. </a:t>
            </a:r>
            <a:r>
              <a:rPr lang="es-CL" err="1"/>
              <a:t>Amin</a:t>
            </a:r>
            <a:r>
              <a:rPr lang="es-CL"/>
              <a:t> </a:t>
            </a:r>
            <a:r>
              <a:rPr lang="es-CL" err="1"/>
              <a:t>Sade</a:t>
            </a:r>
            <a:r>
              <a:rPr lang="es-CL"/>
              <a:t> Rodríguez </a:t>
            </a:r>
          </a:p>
          <a:p>
            <a:r>
              <a:rPr lang="es-CL"/>
              <a:t>Regional Santiago:	Dr. Ignacio </a:t>
            </a:r>
            <a:r>
              <a:rPr lang="es-CL" err="1"/>
              <a:t>Parvex</a:t>
            </a:r>
            <a:r>
              <a:rPr lang="es-CL"/>
              <a:t> </a:t>
            </a:r>
            <a:r>
              <a:rPr lang="es-CL" err="1"/>
              <a:t>Diaz</a:t>
            </a:r>
            <a:endParaRPr lang="es-CL"/>
          </a:p>
          <a:p>
            <a:r>
              <a:rPr lang="es-CL"/>
              <a:t>Regional Valdivia:	Dr. Voltaire Muñoz Arriagada</a:t>
            </a:r>
            <a:r>
              <a:rPr lang="es-CL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D7B666-D5E6-48CE-B26A-FB5E5C34A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EE670A-A41A-44AD-BC1C-2090365EB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8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180C4F-0FA1-2649-A1DA-E07E5744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8044"/>
            <a:ext cx="9720072" cy="1557868"/>
          </a:xfrm>
        </p:spPr>
        <p:txBody>
          <a:bodyPr/>
          <a:lstStyle/>
          <a:p>
            <a:r>
              <a:rPr lang="es-CL" dirty="0"/>
              <a:t>Préstamos entre Instituciones asociadas 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2545"/>
              </p:ext>
            </p:extLst>
          </p:nvPr>
        </p:nvGraphicFramePr>
        <p:xfrm>
          <a:off x="1398611" y="1341864"/>
          <a:ext cx="7786332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Hoja de cálculo" r:id="rId4" imgW="7429409" imgH="5372232" progId="Excel.Sheet.12">
                  <p:embed/>
                </p:oleObj>
              </mc:Choice>
              <mc:Fallback>
                <p:oleObj name="Hoja de cálculo" r:id="rId4" imgW="7429409" imgH="5372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8611" y="1341864"/>
                        <a:ext cx="7786332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271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2A507F1-2EB5-4798-A15F-A7C34A0A6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24F53817-DA39-4DCE-ADDC-F84A3650E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7CFC73E-3E90-4B19-A7DF-742374539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840A8D7-6A5E-2B4E-99B2-B8D44763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Muchas Gracias </a:t>
            </a:r>
          </a:p>
        </p:txBody>
      </p: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xmlns="" id="{777C5034-4CD2-4D41-9F8C-C90A0B9EA5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68843D06-4B0D-B944-A4B9-6080E2F9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32" y="484632"/>
            <a:ext cx="4917651" cy="36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B5FB8C64-39D1-4D21-A1AE-7311CDAF9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99DCD0C-366C-3A49-9591-17AC0FC9863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3" b="2"/>
          <a:stretch/>
        </p:blipFill>
        <p:spPr bwMode="auto">
          <a:xfrm>
            <a:off x="7717402" y="484632"/>
            <a:ext cx="2582967" cy="36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92446F88-E03E-4F71-B62A-C8D25CA6E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F45E06-6B83-524B-82F0-3F35A0ED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Funcionari0s del FSG y Bienestar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560F54D-0CA8-9049-A2DA-EF7817935792}"/>
              </a:ext>
            </a:extLst>
          </p:cNvPr>
          <p:cNvSpPr/>
          <p:nvPr/>
        </p:nvSpPr>
        <p:spPr>
          <a:xfrm>
            <a:off x="1298222" y="2743199"/>
            <a:ext cx="6491111" cy="2438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25F003-FB2F-FD4A-BF9F-AA5E8D37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1" y="2035838"/>
            <a:ext cx="9720071" cy="4023360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Secretaria : 	Sra. Jessica Cortés Muñoz </a:t>
            </a:r>
          </a:p>
          <a:p>
            <a:r>
              <a:rPr lang="es-CL" dirty="0"/>
              <a:t>Contadora:	Sra. Nicole Hernández Quiroz</a:t>
            </a:r>
          </a:p>
          <a:p>
            <a:r>
              <a:rPr lang="es-CL" dirty="0"/>
              <a:t>Contadora:	Sra. Karen Hernández Quiroz</a:t>
            </a:r>
          </a:p>
          <a:p>
            <a:r>
              <a:rPr lang="es-CL" dirty="0"/>
              <a:t>Informático:	Sr. Rodrigo  Araya Jiménez</a:t>
            </a:r>
          </a:p>
        </p:txBody>
      </p:sp>
    </p:spTree>
    <p:extLst>
      <p:ext uri="{BB962C8B-B14F-4D97-AF65-F5344CB8AC3E}">
        <p14:creationId xmlns:p14="http://schemas.microsoft.com/office/powerpoint/2010/main" val="132881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A5D91-1D24-454F-A251-8706AB95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CL" dirty="0"/>
              <a:t>Actividades realizadas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145A8E21-AD19-4E77-8F2C-72BAA61F9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65654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0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0890400-BB8B-4A44-AB63-65C7CA223E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998B45-BC0E-F94E-8C4B-7357B134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s-CL" sz="3900" b="1" u="sng"/>
              <a:t/>
            </a:r>
            <a:br>
              <a:rPr lang="es-CL" sz="3900" b="1" u="sng"/>
            </a:br>
            <a:r>
              <a:rPr lang="es-CL" sz="3900" b="1" u="sng"/>
              <a:t/>
            </a:r>
            <a:br>
              <a:rPr lang="es-CL" sz="3900" b="1" u="sng"/>
            </a:br>
            <a:r>
              <a:rPr lang="es-CL" sz="3900" b="1" u="sng"/>
              <a:t/>
            </a:r>
            <a:br>
              <a:rPr lang="es-CL" sz="3900" b="1" u="sng"/>
            </a:br>
            <a:r>
              <a:rPr lang="es-CL" sz="3900" b="1" u="sng"/>
              <a:t> INFORME BENEFICIOS F.S.G y BIENESTAR </a:t>
            </a:r>
            <a:br>
              <a:rPr lang="es-CL" sz="3900" b="1" u="sng"/>
            </a:br>
            <a:r>
              <a:rPr lang="es-CL" sz="3900" b="0">
                <a:effectLst/>
              </a:rPr>
              <a:t/>
            </a:r>
            <a:br>
              <a:rPr lang="es-CL" sz="3900" b="0">
                <a:effectLst/>
              </a:rPr>
            </a:br>
            <a:r>
              <a:rPr lang="es-CL" sz="3900" b="0">
                <a:effectLst/>
              </a:rPr>
              <a:t/>
            </a:r>
            <a:br>
              <a:rPr lang="es-CL" sz="3900" b="0">
                <a:effectLst/>
              </a:rPr>
            </a:br>
            <a:endParaRPr lang="es-CL" sz="39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D39B797-CDC6-4529-8A36-9CBFC9816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0B2E5F-5CC5-5047-B507-E709FF32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Informe de beneficios del Fondo de Solidaridad Gremial entregados durante el año 2020, son presentado en miles de pesos (M$) y ha sido redondeado a la unidad más cercana.</a:t>
            </a:r>
            <a:endParaRPr lang="es-CL" b="0" dirty="0">
              <a:effectLst/>
            </a:endParaRPr>
          </a:p>
          <a:p>
            <a:pPr marL="0" indent="0">
              <a:buNone/>
            </a:pPr>
            <a:r>
              <a:rPr lang="es-CL" b="0" dirty="0">
                <a:effectLst/>
              </a:rPr>
              <a:t/>
            </a:r>
            <a:br>
              <a:rPr lang="es-CL" b="0" dirty="0">
                <a:effectLst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415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7C1477-5848-2E46-95B0-53A3AEF5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s-CL" b="1" u="sng" dirty="0"/>
              <a:t/>
            </a:r>
            <a:br>
              <a:rPr lang="es-CL" b="1" u="sng" dirty="0"/>
            </a:br>
            <a:r>
              <a:rPr lang="es-CL" b="1" u="sng" dirty="0"/>
              <a:t/>
            </a:r>
            <a:br>
              <a:rPr lang="es-CL" b="1" u="sng" dirty="0"/>
            </a:br>
            <a:r>
              <a:rPr lang="es-CL" b="1" u="sng" dirty="0"/>
              <a:t>Afiliados al Fondo de Solidaridad Gremial y Colegio Médico de Chile.</a:t>
            </a:r>
            <a:br>
              <a:rPr lang="es-CL" b="1" u="sng" dirty="0"/>
            </a:br>
            <a:r>
              <a:rPr lang="es-CL" b="0" dirty="0">
                <a:effectLst/>
              </a:rPr>
              <a:t/>
            </a:r>
            <a:br>
              <a:rPr lang="es-CL" b="0" dirty="0">
                <a:effectLst/>
              </a:rPr>
            </a:br>
            <a:endParaRPr lang="es-CL" dirty="0"/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xmlns="" id="{2E56313B-0C9E-4546-80F3-ED062648D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33629"/>
              </p:ext>
            </p:extLst>
          </p:nvPr>
        </p:nvGraphicFramePr>
        <p:xfrm>
          <a:off x="2032000" y="2404533"/>
          <a:ext cx="8127999" cy="28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7193783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801923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62690037"/>
                    </a:ext>
                  </a:extLst>
                </a:gridCol>
              </a:tblGrid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Años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COLMED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F.S.G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491315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26.096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21.273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839568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27.626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23.066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512056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28.794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dirty="0"/>
                        <a:t>24.643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903081"/>
                  </a:ext>
                </a:extLst>
              </a:tr>
              <a:tr h="577991">
                <a:tc>
                  <a:txBody>
                    <a:bodyPr/>
                    <a:lstStyle/>
                    <a:p>
                      <a:pPr algn="ctr"/>
                      <a:r>
                        <a:rPr lang="es-CL" sz="2000" b="0" dirty="0"/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0" dirty="0"/>
                        <a:t>29.343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2000" b="0" dirty="0"/>
                        <a:t>25.763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571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0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0E0462-340E-B348-84B4-9D574680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Total de Gastos año 2020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23343"/>
              </p:ext>
            </p:extLst>
          </p:nvPr>
        </p:nvGraphicFramePr>
        <p:xfrm>
          <a:off x="436098" y="1814733"/>
          <a:ext cx="11633982" cy="476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17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DBEB68-0ADA-4E4E-96C4-F79C958B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>
                <a:latin typeface="Calibri" panose="020F0502020204030204" pitchFamily="34" charset="0"/>
                <a:cs typeface="Calibri" panose="020F0502020204030204" pitchFamily="34" charset="0"/>
              </a:rPr>
              <a:t>Depósitos a plazo del FSG y Bienestar al 31/12/20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04231BC6-6A7A-7C4E-AFEC-235DCDC0D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56897"/>
              </p:ext>
            </p:extLst>
          </p:nvPr>
        </p:nvGraphicFramePr>
        <p:xfrm>
          <a:off x="2415823" y="2084831"/>
          <a:ext cx="7113940" cy="4022454"/>
        </p:xfrm>
        <a:graphic>
          <a:graphicData uri="http://schemas.openxmlformats.org/drawingml/2006/table">
            <a:tbl>
              <a:tblPr/>
              <a:tblGrid>
                <a:gridCol w="1864819">
                  <a:extLst>
                    <a:ext uri="{9D8B030D-6E8A-4147-A177-3AD203B41FA5}">
                      <a16:colId xmlns:a16="http://schemas.microsoft.com/office/drawing/2014/main" xmlns="" val="1140429210"/>
                    </a:ext>
                  </a:extLst>
                </a:gridCol>
                <a:gridCol w="3719772">
                  <a:extLst>
                    <a:ext uri="{9D8B030D-6E8A-4147-A177-3AD203B41FA5}">
                      <a16:colId xmlns:a16="http://schemas.microsoft.com/office/drawing/2014/main" xmlns="" val="2574162359"/>
                    </a:ext>
                  </a:extLst>
                </a:gridCol>
                <a:gridCol w="1529349">
                  <a:extLst>
                    <a:ext uri="{9D8B030D-6E8A-4147-A177-3AD203B41FA5}">
                      <a16:colId xmlns:a16="http://schemas.microsoft.com/office/drawing/2014/main" xmlns="" val="1615451063"/>
                    </a:ext>
                  </a:extLst>
                </a:gridCol>
              </a:tblGrid>
              <a:tr h="12430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 TOMA DEPOSITO 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DETALLE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M$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772682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31-12-2015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7584725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83.012 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516218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30-06-2016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52327528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65.479 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693050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31-07-2016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52633517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78.054 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889061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05-09-2016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53587740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69.198 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916913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31-10-2017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8004065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  91.183 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4577404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31-10-2017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8004064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106.992 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400060"/>
                  </a:ext>
                </a:extLst>
              </a:tr>
              <a:tr h="3474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30-11-2020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ITAU N° 9167893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  900.000 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764858"/>
                  </a:ext>
                </a:extLst>
              </a:tr>
              <a:tr h="347421">
                <a:tc grid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1.393.918 </a:t>
                      </a:r>
                      <a:endParaRPr lang="es-CL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45593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2C31D8E-496E-CF45-8DD6-BA5544C7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819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{3593CA38-B578-3641-B275-F87C1EC6D8A0}tf10001061_mac</Template>
  <TotalTime>1399</TotalTime>
  <Words>697</Words>
  <Application>Microsoft Office PowerPoint</Application>
  <PresentationFormat>Panorámica</PresentationFormat>
  <Paragraphs>429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Calibri</vt:lpstr>
      <vt:lpstr>Times New Roman</vt:lpstr>
      <vt:lpstr>Tw Cen MT</vt:lpstr>
      <vt:lpstr>Tw Cen MT Condensed</vt:lpstr>
      <vt:lpstr>Wingdings 3</vt:lpstr>
      <vt:lpstr>Integral</vt:lpstr>
      <vt:lpstr>Hoja de cálculo</vt:lpstr>
      <vt:lpstr>Fondo de Solidaridad gremial y Bienestar </vt:lpstr>
      <vt:lpstr>Directorio FSG y Bienestar</vt:lpstr>
      <vt:lpstr>Otros participantes  </vt:lpstr>
      <vt:lpstr>Funcionari0s del FSG y Bienestar </vt:lpstr>
      <vt:lpstr>Actividades realizadas </vt:lpstr>
      <vt:lpstr>    INFORME BENEFICIOS F.S.G y BIENESTAR    </vt:lpstr>
      <vt:lpstr>  Afiliados al Fondo de Solidaridad Gremial y Colegio Médico de Chile.  </vt:lpstr>
      <vt:lpstr>Total de Gastos año 2020</vt:lpstr>
      <vt:lpstr>Depósitos a plazo del FSG y Bienestar al 31/12/20 </vt:lpstr>
      <vt:lpstr>Desafios para este periodo Transformar el FSG en unidad de solidaridad y bienestar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Total de beneficios otorgados </vt:lpstr>
      <vt:lpstr>Beneficios transitorios por Covid 2020 y 2021 </vt:lpstr>
      <vt:lpstr>Premio día del Médico año 2019</vt:lpstr>
      <vt:lpstr>Premio día del Médico año 2020</vt:lpstr>
      <vt:lpstr>Préstamos entre Instituciones asociadas </vt:lpstr>
      <vt:lpstr>Muchas 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de Solidaridad gremial y Bienestar</dc:title>
  <dc:creator>Inés Guerrero Montofré</dc:creator>
  <cp:lastModifiedBy>Usuario</cp:lastModifiedBy>
  <cp:revision>27</cp:revision>
  <cp:lastPrinted>2021-09-02T02:56:22Z</cp:lastPrinted>
  <dcterms:created xsi:type="dcterms:W3CDTF">2021-08-31T00:27:50Z</dcterms:created>
  <dcterms:modified xsi:type="dcterms:W3CDTF">2021-09-02T19:35:17Z</dcterms:modified>
</cp:coreProperties>
</file>