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99" r:id="rId9"/>
    <p:sldId id="273" r:id="rId10"/>
    <p:sldId id="274" r:id="rId11"/>
    <p:sldId id="276" r:id="rId12"/>
    <p:sldId id="270" r:id="rId13"/>
    <p:sldId id="271" r:id="rId14"/>
    <p:sldId id="272" r:id="rId15"/>
    <p:sldId id="277" r:id="rId16"/>
    <p:sldId id="278" r:id="rId17"/>
    <p:sldId id="279" r:id="rId18"/>
    <p:sldId id="281" r:id="rId19"/>
    <p:sldId id="266" r:id="rId20"/>
    <p:sldId id="265" r:id="rId21"/>
    <p:sldId id="282" r:id="rId22"/>
    <p:sldId id="283" r:id="rId23"/>
    <p:sldId id="280" r:id="rId24"/>
    <p:sldId id="291" r:id="rId25"/>
    <p:sldId id="292" r:id="rId26"/>
    <p:sldId id="293" r:id="rId27"/>
    <p:sldId id="295" r:id="rId2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970807717147901E-2"/>
          <c:y val="9.4518079796708676E-2"/>
          <c:w val="0.89175363150174047"/>
          <c:h val="0.65896079164462928"/>
        </c:manualLayout>
      </c:layout>
      <c:lineChart>
        <c:grouping val="standard"/>
        <c:varyColors val="0"/>
        <c:ser>
          <c:idx val="0"/>
          <c:order val="0"/>
          <c:tx>
            <c:strRef>
              <c:f>'Cápitas y meta'!$B$4</c:f>
              <c:strCache>
                <c:ptCount val="1"/>
                <c:pt idx="0">
                  <c:v>HOMBRES</c:v>
                </c:pt>
              </c:strCache>
            </c:strRef>
          </c:tx>
          <c:marker>
            <c:symbol val="none"/>
          </c:marker>
          <c:cat>
            <c:strRef>
              <c:f>'Cápitas y meta'!$A$5:$A$12</c:f>
              <c:strCache>
                <c:ptCount val="8"/>
                <c:pt idx="0">
                  <c:v>&lt; 1</c:v>
                </c:pt>
                <c:pt idx="1">
                  <c:v>1 a 4</c:v>
                </c:pt>
                <c:pt idx="2">
                  <c:v>5 a 14</c:v>
                </c:pt>
                <c:pt idx="3">
                  <c:v>15 a 19</c:v>
                </c:pt>
                <c:pt idx="4">
                  <c:v>20 a 44</c:v>
                </c:pt>
                <c:pt idx="5">
                  <c:v>45 a 64</c:v>
                </c:pt>
                <c:pt idx="6">
                  <c:v>65 a 74</c:v>
                </c:pt>
                <c:pt idx="7">
                  <c:v>&gt; 74</c:v>
                </c:pt>
              </c:strCache>
            </c:strRef>
          </c:cat>
          <c:val>
            <c:numRef>
              <c:f>'Cápitas y meta'!$B$5:$B$12</c:f>
              <c:numCache>
                <c:formatCode>0.0</c:formatCode>
                <c:ptCount val="8"/>
                <c:pt idx="0">
                  <c:v>6.4512999999999998</c:v>
                </c:pt>
                <c:pt idx="1">
                  <c:v>1.8886000000000001</c:v>
                </c:pt>
                <c:pt idx="2">
                  <c:v>1.1192</c:v>
                </c:pt>
                <c:pt idx="3">
                  <c:v>1.0851999999999999</c:v>
                </c:pt>
                <c:pt idx="4">
                  <c:v>1</c:v>
                </c:pt>
                <c:pt idx="5">
                  <c:v>2.0571999999999999</c:v>
                </c:pt>
                <c:pt idx="6">
                  <c:v>3.9527999999999999</c:v>
                </c:pt>
                <c:pt idx="7">
                  <c:v>5.2049000000000003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'Cápitas y meta'!$C$4</c:f>
              <c:strCache>
                <c:ptCount val="1"/>
                <c:pt idx="0">
                  <c:v>MUJERES</c:v>
                </c:pt>
              </c:strCache>
            </c:strRef>
          </c:tx>
          <c:marker>
            <c:symbol val="none"/>
          </c:marker>
          <c:cat>
            <c:strRef>
              <c:f>'Cápitas y meta'!$A$5:$A$12</c:f>
              <c:strCache>
                <c:ptCount val="8"/>
                <c:pt idx="0">
                  <c:v>&lt; 1</c:v>
                </c:pt>
                <c:pt idx="1">
                  <c:v>1 a 4</c:v>
                </c:pt>
                <c:pt idx="2">
                  <c:v>5 a 14</c:v>
                </c:pt>
                <c:pt idx="3">
                  <c:v>15 a 19</c:v>
                </c:pt>
                <c:pt idx="4">
                  <c:v>20 a 44</c:v>
                </c:pt>
                <c:pt idx="5">
                  <c:v>45 a 64</c:v>
                </c:pt>
                <c:pt idx="6">
                  <c:v>65 a 74</c:v>
                </c:pt>
                <c:pt idx="7">
                  <c:v>&gt; 74</c:v>
                </c:pt>
              </c:strCache>
            </c:strRef>
          </c:cat>
          <c:val>
            <c:numRef>
              <c:f>'Cápitas y meta'!$C$5:$C$12</c:f>
              <c:numCache>
                <c:formatCode>0.0</c:formatCode>
                <c:ptCount val="8"/>
                <c:pt idx="0">
                  <c:v>5.5109000000000004</c:v>
                </c:pt>
                <c:pt idx="1">
                  <c:v>1.7797000000000001</c:v>
                </c:pt>
                <c:pt idx="2">
                  <c:v>1.0103</c:v>
                </c:pt>
                <c:pt idx="3">
                  <c:v>1.4429000000000001</c:v>
                </c:pt>
                <c:pt idx="4">
                  <c:v>2.1402999999999999</c:v>
                </c:pt>
                <c:pt idx="5">
                  <c:v>2.5152000000000001</c:v>
                </c:pt>
                <c:pt idx="6">
                  <c:v>3.4384999999999999</c:v>
                </c:pt>
                <c:pt idx="7">
                  <c:v>4.2948000000000004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19366504"/>
        <c:axId val="419366896"/>
      </c:lineChart>
      <c:catAx>
        <c:axId val="419366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19366896"/>
        <c:crosses val="autoZero"/>
        <c:auto val="1"/>
        <c:lblAlgn val="ctr"/>
        <c:lblOffset val="100"/>
        <c:noMultiLvlLbl val="0"/>
      </c:catAx>
      <c:valAx>
        <c:axId val="41936689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419366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9.6784990540400309E-2"/>
          <c:y val="0.84559840686133236"/>
          <c:w val="0.82114438158318381"/>
          <c:h val="0.10946932392259853"/>
        </c:manualLayout>
      </c:layout>
      <c:overlay val="0"/>
      <c:txPr>
        <a:bodyPr/>
        <a:lstStyle/>
        <a:p>
          <a:pPr>
            <a:defRPr sz="8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84063379297958"/>
          <c:y val="7.0425398473150366E-2"/>
          <c:w val="0.84214622485450719"/>
          <c:h val="0.674217946676261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'[Gasto pco y priv hasta 2014 (para Ida).xlsx]Hoja1'!$N$4</c:f>
              <c:strCache>
                <c:ptCount val="1"/>
                <c:pt idx="0">
                  <c:v>Financiamiento público</c:v>
                </c:pt>
              </c:strCache>
            </c:strRef>
          </c:tx>
          <c:invertIfNegative val="0"/>
          <c:cat>
            <c:numRef>
              <c:f>'[Gasto pco y priv hasta 2014 (para Ida).xlsx]Hoja1'!$O$3:$X$3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'[Gasto pco y priv hasta 2014 (para Ida).xlsx]Hoja1'!$O$4:$X$4</c:f>
              <c:numCache>
                <c:formatCode>_(* #,##0_);_(* \(#,##0\);_(* "-"??_);_(@_)</c:formatCode>
                <c:ptCount val="10"/>
                <c:pt idx="0">
                  <c:v>24452.758023527735</c:v>
                </c:pt>
                <c:pt idx="1">
                  <c:v>26886.553825967847</c:v>
                </c:pt>
                <c:pt idx="2">
                  <c:v>28889.975384862402</c:v>
                </c:pt>
                <c:pt idx="3">
                  <c:v>37444.548859475617</c:v>
                </c:pt>
                <c:pt idx="4">
                  <c:v>41320.93646637466</c:v>
                </c:pt>
                <c:pt idx="5">
                  <c:v>43390.368969431111</c:v>
                </c:pt>
                <c:pt idx="6">
                  <c:v>47959.204456472464</c:v>
                </c:pt>
                <c:pt idx="7">
                  <c:v>52526.724097892642</c:v>
                </c:pt>
                <c:pt idx="8">
                  <c:v>56025.080695170858</c:v>
                </c:pt>
                <c:pt idx="9">
                  <c:v>59318.990745033087</c:v>
                </c:pt>
              </c:numCache>
            </c:numRef>
          </c:val>
        </c:ser>
        <c:ser>
          <c:idx val="1"/>
          <c:order val="1"/>
          <c:tx>
            <c:strRef>
              <c:f>'[Gasto pco y priv hasta 2014 (para Ida).xlsx]Hoja1'!$N$6</c:f>
              <c:strCache>
                <c:ptCount val="1"/>
                <c:pt idx="0">
                  <c:v>Financiamiento privado</c:v>
                </c:pt>
              </c:strCache>
            </c:strRef>
          </c:tx>
          <c:invertIfNegative val="0"/>
          <c:cat>
            <c:numRef>
              <c:f>'[Gasto pco y priv hasta 2014 (para Ida).xlsx]Hoja1'!$O$3:$X$3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'[Gasto pco y priv hasta 2014 (para Ida).xlsx]Hoja1'!$O$6:$X$6</c:f>
              <c:numCache>
                <c:formatCode>_(* #,##0_);_(* \(#,##0\);_(* "-"??_);_(@_)</c:formatCode>
                <c:ptCount val="10"/>
                <c:pt idx="0">
                  <c:v>23452.800025124776</c:v>
                </c:pt>
                <c:pt idx="1">
                  <c:v>23380.085963042624</c:v>
                </c:pt>
                <c:pt idx="2">
                  <c:v>23721.538860240216</c:v>
                </c:pt>
                <c:pt idx="3">
                  <c:v>21236.329980727951</c:v>
                </c:pt>
                <c:pt idx="4">
                  <c:v>25684.024015786705</c:v>
                </c:pt>
                <c:pt idx="5">
                  <c:v>25180.207649738149</c:v>
                </c:pt>
                <c:pt idx="6">
                  <c:v>23955.711255145303</c:v>
                </c:pt>
                <c:pt idx="7">
                  <c:v>22547.733790762952</c:v>
                </c:pt>
                <c:pt idx="8">
                  <c:v>22477.047010455757</c:v>
                </c:pt>
                <c:pt idx="9">
                  <c:v>22350.49572303451</c:v>
                </c:pt>
              </c:numCache>
            </c:numRef>
          </c:val>
        </c:ser>
        <c:ser>
          <c:idx val="2"/>
          <c:order val="2"/>
          <c:tx>
            <c:strRef>
              <c:f>'[Gasto pco y priv hasta 2014 (para Ida).xlsx]Hoja1'!$N$8</c:f>
              <c:strCache>
                <c:ptCount val="1"/>
                <c:pt idx="0">
                  <c:v>Financiamiento externo</c:v>
                </c:pt>
              </c:strCache>
            </c:strRef>
          </c:tx>
          <c:invertIfNegative val="0"/>
          <c:cat>
            <c:numRef>
              <c:f>'[Gasto pco y priv hasta 2014 (para Ida).xlsx]Hoja1'!$O$3:$X$3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'[Gasto pco y priv hasta 2014 (para Ida).xlsx]Hoja1'!$O$8:$X$8</c:f>
              <c:numCache>
                <c:formatCode>_(* #,##0_);_(* \(#,##0\);_(* "-"??_);_(@_)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252.23739724433185</c:v>
                </c:pt>
                <c:pt idx="4">
                  <c:v>394.17762834328113</c:v>
                </c:pt>
                <c:pt idx="5">
                  <c:v>58.588051000000007</c:v>
                </c:pt>
                <c:pt idx="6">
                  <c:v>24.939799135756196</c:v>
                </c:pt>
                <c:pt idx="7">
                  <c:v>21.953969043346159</c:v>
                </c:pt>
                <c:pt idx="8">
                  <c:v>27.874067318218984</c:v>
                </c:pt>
                <c:pt idx="9">
                  <c:v>45.495541746029552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overlap val="100"/>
        <c:axId val="419367680"/>
        <c:axId val="419368072"/>
      </c:barChart>
      <c:catAx>
        <c:axId val="41936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9368072"/>
        <c:crosses val="autoZero"/>
        <c:auto val="1"/>
        <c:lblAlgn val="ctr"/>
        <c:lblOffset val="100"/>
        <c:noMultiLvlLbl val="0"/>
      </c:catAx>
      <c:valAx>
        <c:axId val="419368072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4193676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5335471043756544E-2"/>
          <c:y val="0.83478999427873757"/>
          <c:w val="0.89999989497000865"/>
          <c:h val="9.0302755053290315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77F78-86E4-46A1-B8C1-CB57A7AA8EBC}" type="datetimeFigureOut">
              <a:rPr lang="es-UY" smtClean="0"/>
              <a:t>06/12/2017</a:t>
            </a:fld>
            <a:endParaRPr lang="es-U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U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27D04-1F20-4C9A-9856-2F7B28B35E86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43391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27D04-1F20-4C9A-9856-2F7B28B35E86}" type="slidenum">
              <a:rPr lang="es-UY" smtClean="0"/>
              <a:t>6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0877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924800" cy="1447799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  <a:latin typeface="Joy Sans" pitchFamily="34" charset="0"/>
              </a:rPr>
              <a:t>Seminario : Reformas al Financiamiento de la Salud</a:t>
            </a:r>
            <a:endParaRPr lang="en-US" b="1" dirty="0">
              <a:solidFill>
                <a:schemeClr val="bg1"/>
              </a:solidFill>
              <a:latin typeface="Joy Sans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905000"/>
            <a:ext cx="7239000" cy="30480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chemeClr val="bg1"/>
                </a:solidFill>
              </a:rPr>
              <a:t>    </a:t>
            </a:r>
            <a:endParaRPr lang="en-US" sz="2800" dirty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 Sistema Nacional </a:t>
            </a:r>
            <a:r>
              <a:rPr lang="en-US" sz="3600" dirty="0" err="1" smtClean="0">
                <a:solidFill>
                  <a:schemeClr val="bg1"/>
                </a:solidFill>
              </a:rPr>
              <a:t>Integrado</a:t>
            </a:r>
            <a:r>
              <a:rPr lang="en-US" sz="3600" dirty="0" smtClean="0">
                <a:solidFill>
                  <a:schemeClr val="bg1"/>
                </a:solidFill>
              </a:rPr>
              <a:t> de </a:t>
            </a:r>
            <a:r>
              <a:rPr lang="en-US" sz="3600" dirty="0" err="1" smtClean="0">
                <a:solidFill>
                  <a:schemeClr val="bg1"/>
                </a:solidFill>
              </a:rPr>
              <a:t>Salud</a:t>
            </a:r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smtClean="0">
                <a:solidFill>
                  <a:schemeClr val="bg1"/>
                </a:solidFill>
              </a:rPr>
              <a:t>                      de Uruguay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6477000"/>
            <a:ext cx="5410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38600" y="5486400"/>
            <a:ext cx="495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sz="4200" dirty="0" smtClean="0">
                <a:solidFill>
                  <a:schemeClr val="bg1"/>
                </a:solidFill>
              </a:rPr>
              <a:t>Chile – </a:t>
            </a:r>
            <a:r>
              <a:rPr lang="en-US" sz="4200" dirty="0" err="1" smtClean="0">
                <a:solidFill>
                  <a:schemeClr val="bg1"/>
                </a:solidFill>
              </a:rPr>
              <a:t>noviembre</a:t>
            </a:r>
            <a:r>
              <a:rPr lang="en-US" sz="4200" dirty="0" smtClean="0">
                <a:solidFill>
                  <a:schemeClr val="bg1"/>
                </a:solidFill>
              </a:rPr>
              <a:t> 2017</a:t>
            </a:r>
            <a:endParaRPr lang="en-US" sz="4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Atención(II)</a:t>
            </a:r>
            <a:endParaRPr lang="es-UY" dirty="0"/>
          </a:p>
        </p:txBody>
      </p:sp>
      <p:sp>
        <p:nvSpPr>
          <p:cNvPr id="4" name="3 CuadroTexto"/>
          <p:cNvSpPr txBox="1"/>
          <p:nvPr/>
        </p:nvSpPr>
        <p:spPr>
          <a:xfrm>
            <a:off x="347440" y="1347664"/>
            <a:ext cx="8329016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2800" dirty="0" smtClean="0">
                <a:solidFill>
                  <a:schemeClr val="tx2"/>
                </a:solidFill>
              </a:rPr>
              <a:t>Definición de Objetivos Sanitarios</a:t>
            </a:r>
          </a:p>
          <a:p>
            <a:r>
              <a:rPr lang="es-UY" sz="2800" dirty="0" smtClean="0">
                <a:solidFill>
                  <a:schemeClr val="tx2"/>
                </a:solidFill>
              </a:rPr>
              <a:t> Nacionales</a:t>
            </a:r>
            <a:endParaRPr lang="es-UY" sz="2800" dirty="0">
              <a:solidFill>
                <a:schemeClr val="tx2"/>
              </a:solidFill>
            </a:endParaRPr>
          </a:p>
          <a:p>
            <a:endParaRPr lang="es-UY" sz="2800" dirty="0" smtClean="0">
              <a:solidFill>
                <a:schemeClr val="tx2"/>
              </a:solidFill>
            </a:endParaRPr>
          </a:p>
          <a:p>
            <a:endParaRPr lang="es-UY" sz="2800" dirty="0">
              <a:solidFill>
                <a:schemeClr val="tx2"/>
              </a:solidFill>
            </a:endParaRPr>
          </a:p>
          <a:p>
            <a:r>
              <a:rPr lang="es-UY" sz="2800" dirty="0" smtClean="0">
                <a:solidFill>
                  <a:schemeClr val="tx2"/>
                </a:solidFill>
              </a:rPr>
              <a:t>Complementación </a:t>
            </a:r>
            <a:r>
              <a:rPr lang="es-UY" sz="2800" dirty="0">
                <a:solidFill>
                  <a:schemeClr val="tx2"/>
                </a:solidFill>
              </a:rPr>
              <a:t>de </a:t>
            </a:r>
            <a:r>
              <a:rPr lang="es-UY" sz="2800" dirty="0" smtClean="0">
                <a:solidFill>
                  <a:schemeClr val="tx2"/>
                </a:solidFill>
              </a:rPr>
              <a:t>servicios</a:t>
            </a:r>
          </a:p>
          <a:p>
            <a:endParaRPr lang="es-UY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s-AR" dirty="0" smtClean="0">
                <a:latin typeface="Arial" charset="0"/>
              </a:rPr>
              <a:t>La </a:t>
            </a:r>
            <a:r>
              <a:rPr lang="es-AR" dirty="0">
                <a:latin typeface="Arial" charset="0"/>
              </a:rPr>
              <a:t>cooperación y la complementación asistencial son principios de la </a:t>
            </a:r>
            <a:r>
              <a:rPr lang="es-AR" dirty="0" smtClean="0">
                <a:latin typeface="Arial" charset="0"/>
              </a:rPr>
              <a:t>reforma</a:t>
            </a:r>
          </a:p>
          <a:p>
            <a:endParaRPr lang="es-AR" dirty="0" smtClean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dirty="0" smtClean="0">
                <a:latin typeface="Arial" charset="0"/>
              </a:rPr>
              <a:t>Se </a:t>
            </a:r>
            <a:r>
              <a:rPr lang="es-AR" dirty="0">
                <a:latin typeface="Arial" charset="0"/>
              </a:rPr>
              <a:t>enfrenta a diversos intereses y lógicas de mercado presentes en mayor o menor medida en distintos actores. </a:t>
            </a:r>
            <a:endParaRPr lang="es-AR" dirty="0" smtClean="0">
              <a:latin typeface="Arial" charset="0"/>
            </a:endParaRPr>
          </a:p>
          <a:p>
            <a:endParaRPr lang="es-AR" dirty="0" smtClean="0">
              <a:latin typeface="Arial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s-AR" dirty="0" smtClean="0">
                <a:latin typeface="Arial" charset="0"/>
              </a:rPr>
              <a:t>Impacto </a:t>
            </a:r>
            <a:r>
              <a:rPr lang="es-AR" dirty="0">
                <a:latin typeface="Arial" charset="0"/>
              </a:rPr>
              <a:t>potencial en un mejor aprovechamiento de los recursos limitados, evitando duplicaciones y aprovechando economías de escala. </a:t>
            </a:r>
            <a:endParaRPr lang="es-AR" dirty="0" smtClean="0">
              <a:latin typeface="Arial" charset="0"/>
            </a:endParaRPr>
          </a:p>
          <a:p>
            <a:r>
              <a:rPr lang="es-UY" dirty="0"/>
              <a:t/>
            </a:r>
            <a:br>
              <a:rPr lang="es-UY" dirty="0"/>
            </a:br>
            <a:r>
              <a:rPr lang="es-UY" b="1" dirty="0">
                <a:latin typeface="Trebuchet MS" pitchFamily="34" charset="0"/>
                <a:cs typeface="Arial" pitchFamily="34" charset="0"/>
              </a:rPr>
              <a:t/>
            </a:r>
            <a:br>
              <a:rPr lang="es-UY" b="1" dirty="0">
                <a:latin typeface="Trebuchet MS" pitchFamily="34" charset="0"/>
                <a:cs typeface="Arial" pitchFamily="34" charset="0"/>
              </a:rPr>
            </a:br>
            <a:endParaRPr lang="es-UY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990600"/>
            <a:ext cx="3733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0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17745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Atención(III)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216024" y="1268760"/>
            <a:ext cx="8676456" cy="50642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UY" sz="2600" dirty="0">
                <a:solidFill>
                  <a:schemeClr val="tx2"/>
                </a:solidFill>
              </a:rPr>
              <a:t>Cargos </a:t>
            </a:r>
            <a:r>
              <a:rPr lang="es-UY" sz="2600" dirty="0" smtClean="0">
                <a:solidFill>
                  <a:schemeClr val="tx2"/>
                </a:solidFill>
              </a:rPr>
              <a:t>de </a:t>
            </a:r>
            <a:r>
              <a:rPr lang="es-UY" sz="2600" dirty="0">
                <a:solidFill>
                  <a:schemeClr val="tx2"/>
                </a:solidFill>
              </a:rPr>
              <a:t>Alta Dedicación </a:t>
            </a:r>
            <a:r>
              <a:rPr lang="es-UY" sz="2100" dirty="0" smtClean="0"/>
              <a:t>Nuevo </a:t>
            </a:r>
            <a:r>
              <a:rPr lang="es-UY" sz="2100" dirty="0"/>
              <a:t>laudo </a:t>
            </a:r>
            <a:r>
              <a:rPr lang="es-UY" sz="2100" dirty="0" smtClean="0"/>
              <a:t>médico</a:t>
            </a:r>
          </a:p>
          <a:p>
            <a:pPr marL="339725" indent="-282575" defTabSz="449263" fontAlgn="base">
              <a:lnSpc>
                <a:spcPct val="70000"/>
              </a:lnSpc>
              <a:spcBef>
                <a:spcPts val="400"/>
              </a:spcBef>
              <a:spcAft>
                <a:spcPct val="0"/>
              </a:spcAft>
              <a:buClr>
                <a:srgbClr val="C66951"/>
              </a:buClr>
              <a:buSzPct val="65000"/>
              <a:buNone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endParaRPr lang="es-ES" dirty="0">
              <a:ea typeface="Microsoft YaHei" pitchFamily="34" charset="-122"/>
            </a:endParaRP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>
                <a:ea typeface="Microsoft YaHei" pitchFamily="34" charset="-122"/>
                <a:cs typeface="Arial" pitchFamily="34" charset="0"/>
              </a:rPr>
              <a:t>Cargos de dedicación 40 o 48 horas semanales.</a:t>
            </a: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>
                <a:ea typeface="Microsoft YaHei" pitchFamily="34" charset="-122"/>
                <a:cs typeface="Arial" pitchFamily="34" charset="0"/>
              </a:rPr>
              <a:t>Mayor horario para consulta de policlínica</a:t>
            </a: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>
                <a:ea typeface="Microsoft YaHei" pitchFamily="34" charset="-122"/>
                <a:cs typeface="Arial" pitchFamily="34" charset="0"/>
              </a:rPr>
              <a:t>Población referenciada</a:t>
            </a: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>
                <a:ea typeface="Microsoft YaHei" pitchFamily="34" charset="-122"/>
              </a:rPr>
              <a:t>Seguimiento de los pacientes en todos los niveles de atención (domicilio, internación).</a:t>
            </a: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>
                <a:ea typeface="Microsoft YaHei" pitchFamily="34" charset="-122"/>
              </a:rPr>
              <a:t>Horas mensuales para educación continua, trabajo en equipo, discusión de casos.</a:t>
            </a: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>
                <a:ea typeface="Microsoft YaHei" pitchFamily="34" charset="-122"/>
              </a:rPr>
              <a:t>Obligatorio para cargos de ingreso a partir de julio 2014.. </a:t>
            </a:r>
            <a:endParaRPr lang="es-ES" dirty="0" smtClean="0">
              <a:ea typeface="Microsoft YaHei" pitchFamily="34" charset="-122"/>
            </a:endParaRPr>
          </a:p>
          <a:p>
            <a:pPr marL="514350" indent="-457200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endParaRPr lang="es-ES" dirty="0">
              <a:ea typeface="Microsoft YaHei" pitchFamily="34" charset="-122"/>
            </a:endParaRPr>
          </a:p>
          <a:p>
            <a:pPr marL="57150" indent="0" algn="just" defTabSz="449263" fontAlgn="base">
              <a:lnSpc>
                <a:spcPct val="120000"/>
              </a:lnSpc>
              <a:spcBef>
                <a:spcPts val="400"/>
              </a:spcBef>
              <a:spcAft>
                <a:spcPct val="0"/>
              </a:spcAft>
              <a:buClr>
                <a:schemeClr val="tx1"/>
              </a:buClr>
              <a:buSzPct val="65000"/>
              <a:buNone/>
              <a:tabLst>
                <a:tab pos="765175" algn="l"/>
                <a:tab pos="1679575" algn="l"/>
                <a:tab pos="2593975" algn="l"/>
                <a:tab pos="3508375" algn="l"/>
                <a:tab pos="4422775" algn="l"/>
                <a:tab pos="5337175" algn="l"/>
                <a:tab pos="6251575" algn="l"/>
                <a:tab pos="7165975" algn="l"/>
                <a:tab pos="8080375" algn="l"/>
                <a:tab pos="8994775" algn="l"/>
                <a:tab pos="9909175" algn="l"/>
              </a:tabLst>
            </a:pPr>
            <a:r>
              <a:rPr lang="es-ES" dirty="0" smtClean="0">
                <a:ea typeface="Microsoft YaHei" pitchFamily="34" charset="-122"/>
              </a:rPr>
              <a:t>Vigente </a:t>
            </a:r>
            <a:r>
              <a:rPr lang="es-ES" dirty="0">
                <a:ea typeface="Microsoft YaHei" pitchFamily="34" charset="-122"/>
              </a:rPr>
              <a:t>para: medicina general, ginecología, pediatría, medicina interna e intensiva</a:t>
            </a:r>
          </a:p>
          <a:p>
            <a:pPr marL="0" indent="0">
              <a:buNone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7219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7946031" cy="990600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Cambios en el Modelo de Gestión (I)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60751" y="990600"/>
            <a:ext cx="8784976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1800" dirty="0"/>
              <a:t>S</a:t>
            </a:r>
            <a:r>
              <a:rPr lang="es-UY" sz="1800" dirty="0" smtClean="0"/>
              <a:t>e dan a diferentes niveles de la gestión y van de la mano o incentivan cambios en los otros dos ejes de la reforma</a:t>
            </a:r>
            <a:endParaRPr lang="es-UY" sz="1800" dirty="0" smtClean="0">
              <a:solidFill>
                <a:schemeClr val="tx2"/>
              </a:solidFill>
            </a:endParaRPr>
          </a:p>
          <a:p>
            <a:endParaRPr lang="es-UY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457200" y="1828800"/>
            <a:ext cx="60960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mtClean="0"/>
              <a:t>La Junta Nacional de Salud (JUNASA)</a:t>
            </a:r>
            <a:endParaRPr lang="es-UY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5636" y="2133600"/>
            <a:ext cx="8497193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UY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UY" dirty="0" smtClean="0"/>
              <a:t>Organismo </a:t>
            </a:r>
            <a:r>
              <a:rPr lang="es-UY" dirty="0"/>
              <a:t>desconcentrado del </a:t>
            </a:r>
            <a:r>
              <a:rPr lang="es-UY" dirty="0" smtClean="0"/>
              <a:t>MSP. </a:t>
            </a:r>
          </a:p>
          <a:p>
            <a:endParaRPr lang="es-ES" dirty="0"/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Directorio </a:t>
            </a:r>
            <a:r>
              <a:rPr lang="es-ES" dirty="0"/>
              <a:t>con 7 miembros: </a:t>
            </a:r>
            <a:r>
              <a:rPr lang="es-ES" sz="1600" dirty="0" smtClean="0"/>
              <a:t>4 </a:t>
            </a:r>
            <a:r>
              <a:rPr lang="es-ES" sz="1600" dirty="0"/>
              <a:t>por el Poder Ejecutivo : 2 a propuesta del MSP,  uno de los cuales lo </a:t>
            </a:r>
            <a:r>
              <a:rPr lang="es-ES" sz="1600" dirty="0" smtClean="0"/>
              <a:t>presidirá</a:t>
            </a:r>
            <a:r>
              <a:rPr lang="es-ES" sz="1600" dirty="0"/>
              <a:t>; 1 a propuesta del MEF y otro del </a:t>
            </a:r>
            <a:r>
              <a:rPr lang="es-ES" sz="1600" dirty="0" smtClean="0"/>
              <a:t>BPS; 1 </a:t>
            </a:r>
            <a:r>
              <a:rPr lang="es-ES" sz="1600" dirty="0"/>
              <a:t>representante de los prestadores de servicios de  salud que integren </a:t>
            </a:r>
            <a:r>
              <a:rPr lang="es-ES" sz="1600" dirty="0" smtClean="0"/>
              <a:t>el SNIS,1 </a:t>
            </a:r>
            <a:r>
              <a:rPr lang="es-ES" sz="1600" dirty="0"/>
              <a:t>representante de los  </a:t>
            </a:r>
            <a:r>
              <a:rPr lang="es-ES" sz="1600" dirty="0" smtClean="0"/>
              <a:t>trabajadores y 1 representante </a:t>
            </a:r>
            <a:r>
              <a:rPr lang="es-ES" sz="1600" dirty="0"/>
              <a:t>de los </a:t>
            </a:r>
            <a:r>
              <a:rPr lang="es-ES" sz="1600" dirty="0" smtClean="0"/>
              <a:t>usuarios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 smtClean="0"/>
              <a:t>Competencias de la JUNASA (</a:t>
            </a:r>
            <a:r>
              <a:rPr lang="es-UY" dirty="0"/>
              <a:t>L</a:t>
            </a:r>
            <a:r>
              <a:rPr lang="es-UY" dirty="0" smtClean="0"/>
              <a:t>ey 18.211) : </a:t>
            </a:r>
          </a:p>
          <a:p>
            <a:pPr marL="285750" indent="-285750">
              <a:buFontTx/>
              <a:buChar char="-"/>
            </a:pPr>
            <a:r>
              <a:rPr lang="es-UY" sz="1600" dirty="0" smtClean="0"/>
              <a:t>Administrar </a:t>
            </a:r>
            <a:r>
              <a:rPr lang="es-UY" sz="1600" dirty="0"/>
              <a:t>el Seguro Nacional de </a:t>
            </a:r>
            <a:r>
              <a:rPr lang="es-UY" sz="1600" dirty="0" smtClean="0"/>
              <a:t>Salud (SNS). Disponer </a:t>
            </a:r>
            <a:r>
              <a:rPr lang="es-UY" sz="1600" dirty="0"/>
              <a:t>el pago de cuotas </a:t>
            </a:r>
            <a:r>
              <a:rPr lang="es-UY" sz="1600" dirty="0" smtClean="0"/>
              <a:t>salud a </a:t>
            </a:r>
            <a:r>
              <a:rPr lang="es-UY" sz="1600" dirty="0"/>
              <a:t>los prestadores que integren el SNS, </a:t>
            </a:r>
            <a:r>
              <a:rPr lang="es-UY" sz="1600" dirty="0" smtClean="0"/>
              <a:t>previa </a:t>
            </a:r>
            <a:r>
              <a:rPr lang="es-UY" sz="1600" dirty="0"/>
              <a:t>verificación del cumplimiento de las obligaciones a su cargo. </a:t>
            </a:r>
            <a:endParaRPr lang="es-ES" sz="1600" dirty="0"/>
          </a:p>
          <a:p>
            <a:pPr marL="285750" indent="-285750">
              <a:buFontTx/>
              <a:buChar char="-"/>
            </a:pPr>
            <a:r>
              <a:rPr lang="es-UY" sz="1600" dirty="0" smtClean="0"/>
              <a:t>Velar </a:t>
            </a:r>
            <a:r>
              <a:rPr lang="es-UY" sz="1600" dirty="0"/>
              <a:t>por la observancia de los principios rectores y objetivos del Sistema Nacional Integrado de </a:t>
            </a:r>
            <a:r>
              <a:rPr lang="es-UY" sz="1600" dirty="0" smtClean="0"/>
              <a:t>Salud</a:t>
            </a:r>
            <a:r>
              <a:rPr lang="es-UY" sz="1600" dirty="0"/>
              <a:t> </a:t>
            </a:r>
            <a:r>
              <a:rPr lang="es-UY" sz="1600" dirty="0" smtClean="0"/>
              <a:t>(SNIS)</a:t>
            </a:r>
          </a:p>
          <a:p>
            <a:pPr marL="285750" indent="-285750">
              <a:buFontTx/>
              <a:buChar char="-"/>
            </a:pPr>
            <a:r>
              <a:rPr lang="es-AR" sz="1600" dirty="0" smtClean="0"/>
              <a:t>La </a:t>
            </a:r>
            <a:r>
              <a:rPr lang="es-AR" sz="1600" dirty="0"/>
              <a:t>compra del Plan Integral de Atención a la Salud (PIAS) para la cobertura en salud de la población beneficiaria del SNS se realiza a través de la firma de los Contratos de gestión que luego serán controlados y monitoreados por el MSP y la JUNASA</a:t>
            </a:r>
            <a:endParaRPr lang="es-UY" sz="1600" dirty="0" smtClean="0"/>
          </a:p>
          <a:p>
            <a:pPr marL="285750" indent="-285750">
              <a:buFontTx/>
              <a:buChar char="-"/>
            </a:pPr>
            <a:endParaRPr lang="es-UY" sz="1600" dirty="0" smtClean="0"/>
          </a:p>
        </p:txBody>
      </p:sp>
    </p:spTree>
    <p:extLst>
      <p:ext uri="{BB962C8B-B14F-4D97-AF65-F5344CB8AC3E}">
        <p14:creationId xmlns:p14="http://schemas.microsoft.com/office/powerpoint/2010/main" val="361468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391356" y="76200"/>
            <a:ext cx="799064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Gestión (II)</a:t>
            </a:r>
            <a:endParaRPr lang="es-UY" dirty="0"/>
          </a:p>
        </p:txBody>
      </p:sp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91356" y="980728"/>
            <a:ext cx="6161844" cy="619472"/>
          </a:xfrm>
        </p:spPr>
        <p:txBody>
          <a:bodyPr>
            <a:normAutofit/>
          </a:bodyPr>
          <a:lstStyle/>
          <a:p>
            <a:r>
              <a:rPr lang="es-UY" sz="3100" dirty="0" smtClean="0"/>
              <a:t>La JUNASA</a:t>
            </a:r>
            <a:r>
              <a:rPr lang="es-UY" sz="3100" dirty="0"/>
              <a:t> </a:t>
            </a:r>
            <a:r>
              <a:rPr lang="es-UY" sz="3100" dirty="0" smtClean="0"/>
              <a:t>y los Contratos de Gestión</a:t>
            </a:r>
            <a:endParaRPr lang="es-UY" dirty="0"/>
          </a:p>
        </p:txBody>
      </p:sp>
      <p:sp>
        <p:nvSpPr>
          <p:cNvPr id="4" name="3 Rectángulo"/>
          <p:cNvSpPr/>
          <p:nvPr/>
        </p:nvSpPr>
        <p:spPr>
          <a:xfrm>
            <a:off x="23912" y="1828800"/>
            <a:ext cx="89644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>
                <a:latin typeface="Arial" charset="0"/>
                <a:ea typeface="宋体" charset="-122"/>
              </a:rPr>
              <a:t>Herramienta estratégica que explicita las exigencias del SNIS, busca incentivar a los prestadores a cumplir un conjunto de actividades </a:t>
            </a:r>
            <a:r>
              <a:rPr lang="es-ES" dirty="0" smtClean="0">
                <a:latin typeface="Arial" charset="0"/>
                <a:ea typeface="宋体" charset="-122"/>
              </a:rPr>
              <a:t>específicas </a:t>
            </a:r>
            <a:r>
              <a:rPr lang="es-ES" dirty="0">
                <a:latin typeface="Arial" charset="0"/>
                <a:ea typeface="宋体" charset="-122"/>
              </a:rPr>
              <a:t>tendientes al logro de los objetivos de política sanitaria y establece sanciones por </a:t>
            </a:r>
            <a:r>
              <a:rPr lang="es-ES" dirty="0" smtClean="0">
                <a:latin typeface="Arial" charset="0"/>
                <a:ea typeface="宋体" charset="-122"/>
              </a:rPr>
              <a:t>incumplimiento.</a:t>
            </a:r>
          </a:p>
          <a:p>
            <a:endParaRPr lang="es-ES" dirty="0">
              <a:latin typeface="Arial" charset="0"/>
              <a:ea typeface="宋体" charset="-122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AR" dirty="0"/>
              <a:t>La asignación de los recursos destinados a la cobertura en salud de </a:t>
            </a:r>
            <a:r>
              <a:rPr lang="es-AR" dirty="0" smtClean="0"/>
              <a:t>la población FONASA, </a:t>
            </a:r>
            <a:r>
              <a:rPr lang="es-AR" dirty="0"/>
              <a:t>está condicionada </a:t>
            </a:r>
            <a:r>
              <a:rPr lang="es-AR" dirty="0" smtClean="0"/>
              <a:t>por </a:t>
            </a:r>
            <a:r>
              <a:rPr lang="es-AR" dirty="0"/>
              <a:t>el cumplimiento de los Contratos de gestión cuyo no cumplimiento da lugar a sanciones económicas.  </a:t>
            </a:r>
          </a:p>
          <a:p>
            <a:pPr algn="just"/>
            <a:endParaRPr lang="es-AR" dirty="0"/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AR" dirty="0"/>
              <a:t>El ejercicio de la función de compra de forma estratégica, habilita la incorporación de incentivos al cambio en el modelo de atención y a una gestión más eficaz y eficiente de los </a:t>
            </a:r>
            <a:r>
              <a:rPr lang="es-AR" dirty="0" smtClean="0"/>
              <a:t>recursos</a:t>
            </a:r>
          </a:p>
          <a:p>
            <a:pPr marL="285750" lvl="0" indent="-285750" algn="just">
              <a:buFont typeface="Arial" pitchFamily="34" charset="0"/>
              <a:buChar char="•"/>
            </a:pPr>
            <a:endParaRPr lang="es-ES" b="1" dirty="0">
              <a:latin typeface="Arial" pitchFamily="34" charset="0"/>
              <a:cs typeface="Arial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es-ES" dirty="0"/>
              <a:t>Permite evaluar el desempeño de los prestadores, tanto en sus niveles y calidad de atención como en su gestión administrativa</a:t>
            </a:r>
          </a:p>
          <a:p>
            <a:pPr algn="just"/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2370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 noGrp="1"/>
          </p:cNvSpPr>
          <p:nvPr>
            <p:ph type="title"/>
          </p:nvPr>
        </p:nvSpPr>
        <p:spPr>
          <a:xfrm>
            <a:off x="457200" y="5219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Gestión (III)</a:t>
            </a:r>
            <a:endParaRPr lang="es-UY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251520" y="908720"/>
            <a:ext cx="6835080" cy="691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800" dirty="0" smtClean="0"/>
              <a:t>Papel de usuarios y trabajadores en el SNIS</a:t>
            </a:r>
            <a:endParaRPr lang="es-UY" sz="2800" dirty="0"/>
          </a:p>
        </p:txBody>
      </p:sp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52400" y="1600200"/>
            <a:ext cx="8856984" cy="4635896"/>
          </a:xfrm>
        </p:spPr>
        <p:txBody>
          <a:bodyPr>
            <a:normAutofit/>
          </a:bodyPr>
          <a:lstStyle/>
          <a:p>
            <a:pPr marL="0" lvl="1" indent="0" algn="just" fontAlgn="base">
              <a:spcAft>
                <a:spcPct val="0"/>
              </a:spcAft>
              <a:buClrTx/>
              <a:buNone/>
            </a:pPr>
            <a:r>
              <a:rPr lang="es-AR" sz="1600" dirty="0"/>
              <a:t>La reforma incrementa los controles públicos con el propósito de establecer una lógica de funcionamiento diferente dentro del </a:t>
            </a:r>
            <a:r>
              <a:rPr lang="es-AR" sz="1600" dirty="0" smtClean="0"/>
              <a:t>SNIS.</a:t>
            </a:r>
          </a:p>
          <a:p>
            <a:pPr marL="0" lvl="1" indent="0" algn="just" fontAlgn="base">
              <a:spcAft>
                <a:spcPct val="0"/>
              </a:spcAft>
              <a:buClrTx/>
              <a:buNone/>
            </a:pPr>
            <a:endParaRPr lang="es-AR" sz="1600" dirty="0" smtClean="0"/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Usuarios y Trabajadores participando en el Directorio de ASSE y la Junta Nacional de Salud.</a:t>
            </a:r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Creación de Juntas Departamentales de Salud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– JUDESAS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– y Juntas Locales de Salud 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En los Prestadores: Consejos Consultivos </a:t>
            </a:r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635000" lvl="1" indent="-342900" algn="just" fontAlgn="base">
              <a:spcBef>
                <a:spcPts val="500"/>
              </a:spcBef>
              <a:spcAft>
                <a:spcPct val="0"/>
              </a:spcAft>
              <a:buClrTx/>
              <a:buSzPct val="80000"/>
            </a:pPr>
            <a:r>
              <a:rPr lang="es-ES" sz="1600" dirty="0">
                <a:latin typeface="Arial" pitchFamily="34" charset="0"/>
                <a:cs typeface="Arial" pitchFamily="34" charset="0"/>
              </a:rPr>
              <a:t>En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múltiples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acciones y comisiones: salud mental, salud sexual y reproductiva,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CONASIDA, </a:t>
            </a:r>
            <a:r>
              <a:rPr lang="es-ES" sz="1600" dirty="0">
                <a:latin typeface="Arial" pitchFamily="34" charset="0"/>
                <a:cs typeface="Arial" pitchFamily="34" charset="0"/>
              </a:rPr>
              <a:t>bioética, seguridad del paciente,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Salud.uy y Agenda de Consulta Externa.</a:t>
            </a:r>
            <a:endParaRPr lang="es-E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buClrTx/>
              <a:buNone/>
            </a:pPr>
            <a:endParaRPr lang="es-UY" sz="1600" b="1" dirty="0" smtClean="0">
              <a:latin typeface="Trebuchet MS" pitchFamily="34" charset="0"/>
            </a:endParaRPr>
          </a:p>
          <a:p>
            <a:pPr marL="0" indent="0">
              <a:buClrTx/>
              <a:buNone/>
            </a:pPr>
            <a:r>
              <a:rPr lang="es-UY" sz="1600" dirty="0" smtClean="0"/>
              <a:t>La </a:t>
            </a:r>
            <a:r>
              <a:rPr lang="es-UY" sz="1600" dirty="0"/>
              <a:t>gestión participativa del SNS y el SNIS  permite incentivar cambios en el modelo asistencial  así como mejorar  la equidad en el acceso de la población </a:t>
            </a:r>
          </a:p>
          <a:p>
            <a:pPr>
              <a:buClrTx/>
            </a:pPr>
            <a:endParaRPr lang="es-MX" sz="1600" dirty="0" smtClean="0">
              <a:latin typeface="Arial" pitchFamily="34" charset="0"/>
              <a:cs typeface="Arial" pitchFamily="34" charset="0"/>
            </a:endParaRPr>
          </a:p>
          <a:p>
            <a:pPr>
              <a:buClrTx/>
            </a:pPr>
            <a:endParaRPr lang="es-MX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Financiamiento(I)</a:t>
            </a:r>
            <a:endParaRPr lang="es-UY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107504" y="867011"/>
            <a:ext cx="6369496" cy="495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000" dirty="0" smtClean="0"/>
              <a:t>Conformación del Seguro Nacional de Salud (SNS</a:t>
            </a:r>
            <a:r>
              <a:rPr lang="es-UY" sz="2800" dirty="0" smtClean="0"/>
              <a:t>)</a:t>
            </a:r>
            <a:endParaRPr lang="es-UY" sz="2800" dirty="0"/>
          </a:p>
        </p:txBody>
      </p:sp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3305822" y="1823836"/>
            <a:ext cx="2151683" cy="1439863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440" cap="rnd">
            <a:solidFill>
              <a:schemeClr val="accent2">
                <a:lumMod val="40000"/>
                <a:lumOff val="60000"/>
              </a:schemeClr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latin typeface="Arial Narrow" pitchFamily="32" charset="0"/>
                <a:ea typeface="Lucida Sans Unicode" charset="0"/>
                <a:cs typeface="Lucida Sans Unicode" charset="0"/>
              </a:rPr>
              <a:t>USUARIOS del SNS</a:t>
            </a:r>
            <a:endParaRPr lang="es-ES" sz="1400" b="1" dirty="0">
              <a:latin typeface="Arial Narrow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56808" y="2135685"/>
            <a:ext cx="2735671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050" b="1" dirty="0"/>
              <a:t>Hogares  (3</a:t>
            </a:r>
            <a:r>
              <a:rPr lang="es-ES_tradnl" sz="1050" b="1" dirty="0" smtClean="0"/>
              <a:t>% bajos ingresos, </a:t>
            </a:r>
            <a:r>
              <a:rPr lang="es-ES_tradnl" sz="1050" b="1" dirty="0"/>
              <a:t>4,5%, 6</a:t>
            </a:r>
            <a:r>
              <a:rPr lang="es-ES_tradnl" sz="1050" b="1" dirty="0" smtClean="0"/>
              <a:t>% con hijos </a:t>
            </a:r>
            <a:r>
              <a:rPr lang="es-ES_tradnl" sz="1050" b="1" dirty="0"/>
              <a:t>+2</a:t>
            </a:r>
            <a:r>
              <a:rPr lang="es-ES_tradnl" sz="1050" b="1" dirty="0" smtClean="0"/>
              <a:t>% cónyuge) </a:t>
            </a:r>
          </a:p>
          <a:p>
            <a:pPr algn="ctr">
              <a:defRPr/>
            </a:pPr>
            <a:r>
              <a:rPr lang="es-ES_tradnl" sz="1050" b="1" dirty="0" smtClean="0"/>
              <a:t>Empresas </a:t>
            </a:r>
            <a:r>
              <a:rPr lang="es-ES_tradnl" sz="1050" b="1" dirty="0"/>
              <a:t>(5% + complemento cuota) </a:t>
            </a:r>
            <a:r>
              <a:rPr lang="es-ES_tradnl" sz="1050" b="1" dirty="0" smtClean="0"/>
              <a:t>Estado </a:t>
            </a:r>
            <a:r>
              <a:rPr lang="es-ES_tradnl" sz="1050" b="1" dirty="0"/>
              <a:t>(diferencias entre ingresos y egresos)</a:t>
            </a:r>
            <a:endParaRPr lang="es-ES" sz="1050" b="1" dirty="0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89083" y="3992362"/>
            <a:ext cx="2266950" cy="1439862"/>
          </a:xfrm>
          <a:prstGeom prst="ellipse">
            <a:avLst/>
          </a:prstGeom>
          <a:solidFill>
            <a:schemeClr val="tx1">
              <a:lumMod val="25000"/>
              <a:lumOff val="75000"/>
            </a:schemeClr>
          </a:solidFill>
          <a:ln w="28440" cap="rnd">
            <a:solidFill>
              <a:srgbClr val="B2B2B2"/>
            </a:solidFill>
            <a:prstDash val="sysDot"/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latin typeface="Arial Narrow" pitchFamily="32" charset="0"/>
                <a:ea typeface="Lucida Sans Unicode" charset="0"/>
                <a:cs typeface="Lucida Sans Unicode" charset="0"/>
              </a:rPr>
              <a:t>PRESTADORES</a:t>
            </a:r>
            <a:endParaRPr lang="es-ES" sz="1400" b="1" dirty="0">
              <a:latin typeface="Arial Narrow" pitchFamily="32" charset="0"/>
              <a:ea typeface="Lucida Sans Unicode" charset="0"/>
              <a:cs typeface="Lucida Sans Unicode" charset="0"/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latin typeface="Arial Narrow" pitchFamily="32" charset="0"/>
                <a:ea typeface="Lucida Sans Unicode" charset="0"/>
                <a:cs typeface="Lucida Sans Unicode" charset="0"/>
              </a:rPr>
              <a:t>Públicas (ASSE) </a:t>
            </a:r>
            <a:r>
              <a:rPr lang="es-ES" sz="1400" b="1" dirty="0">
                <a:latin typeface="Arial Narrow" pitchFamily="32" charset="0"/>
                <a:ea typeface="Lucida Sans Unicode" charset="0"/>
                <a:cs typeface="Lucida Sans Unicode" charset="0"/>
              </a:rPr>
              <a:t>y </a:t>
            </a:r>
            <a:r>
              <a:rPr lang="es-ES" sz="1400" b="1" dirty="0" smtClean="0">
                <a:latin typeface="Arial Narrow" pitchFamily="32" charset="0"/>
                <a:ea typeface="Lucida Sans Unicode" charset="0"/>
                <a:cs typeface="Lucida Sans Unicode" charset="0"/>
              </a:rPr>
              <a:t>Privadas 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latin typeface="Arial Narrow" pitchFamily="32" charset="0"/>
                <a:ea typeface="Lucida Sans Unicode" charset="0"/>
                <a:cs typeface="Lucida Sans Unicode" charset="0"/>
              </a:rPr>
              <a:t>(IAMC y Seguros Integrales)</a:t>
            </a:r>
            <a:endParaRPr lang="es-ES" sz="1400" b="1" dirty="0">
              <a:latin typeface="Arial Narrow" pitchFamily="32" charset="0"/>
              <a:ea typeface="Lucida Sans Unicode" charset="0"/>
              <a:cs typeface="Lucida Sans Unicode" charset="0"/>
            </a:endParaRPr>
          </a:p>
        </p:txBody>
      </p:sp>
      <p:sp>
        <p:nvSpPr>
          <p:cNvPr id="9" name="Oval 2"/>
          <p:cNvSpPr>
            <a:spLocks noChangeArrowheads="1"/>
          </p:cNvSpPr>
          <p:nvPr/>
        </p:nvSpPr>
        <p:spPr bwMode="auto">
          <a:xfrm>
            <a:off x="5832164" y="3993948"/>
            <a:ext cx="2916300" cy="1577975"/>
          </a:xfrm>
          <a:prstGeom prst="ellipse">
            <a:avLst/>
          </a:prstGeom>
          <a:solidFill>
            <a:srgbClr val="FFFFCC"/>
          </a:solidFill>
          <a:ln w="28440" cap="rnd">
            <a:solidFill>
              <a:schemeClr val="bg2">
                <a:lumMod val="90000"/>
              </a:schemeClr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eaLnBrk="1" hangingPunct="1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>
                <a:latin typeface="Arial Narrow" pitchFamily="32" charset="0"/>
                <a:ea typeface="Lucida Sans Unicode" charset="0"/>
                <a:cs typeface="Lucida Sans Unicode" charset="0"/>
              </a:rPr>
              <a:t>Fondo Nacional de </a:t>
            </a:r>
            <a:r>
              <a:rPr lang="es-ES" sz="1400" b="1" dirty="0" smtClean="0">
                <a:latin typeface="Arial Narrow" pitchFamily="32" charset="0"/>
                <a:ea typeface="Lucida Sans Unicode" charset="0"/>
                <a:cs typeface="Lucida Sans Unicode" charset="0"/>
              </a:rPr>
              <a:t>Salud</a:t>
            </a:r>
          </a:p>
          <a:p>
            <a:pPr algn="ctr" eaLnBrk="1" hangingPunct="1">
              <a:spcAft>
                <a:spcPts val="60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 smtClean="0">
                <a:solidFill>
                  <a:srgbClr val="C00000"/>
                </a:solidFill>
                <a:latin typeface="Arial Narrow" pitchFamily="32" charset="0"/>
                <a:ea typeface="Lucida Sans Unicode" charset="0"/>
                <a:cs typeface="Lucida Sans Unicode" charset="0"/>
              </a:rPr>
              <a:t>(FONASA)</a:t>
            </a:r>
            <a:endParaRPr lang="es-ES" sz="1400" b="1" dirty="0">
              <a:solidFill>
                <a:srgbClr val="C00000"/>
              </a:solidFill>
              <a:latin typeface="Arial Narrow" pitchFamily="32" charset="0"/>
              <a:ea typeface="Lucida Sans Unicode" charset="0"/>
              <a:cs typeface="Lucida Sans Unicode" charset="0"/>
            </a:endParaRP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>
                <a:latin typeface="Arial Narrow" pitchFamily="32" charset="0"/>
                <a:ea typeface="Lucida Sans Unicode" charset="0"/>
                <a:cs typeface="Lucida Sans Unicode" charset="0"/>
              </a:rPr>
              <a:t>Aporte del Estado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>
                <a:latin typeface="Arial Narrow" pitchFamily="32" charset="0"/>
                <a:ea typeface="Lucida Sans Unicode" charset="0"/>
                <a:cs typeface="Lucida Sans Unicode" charset="0"/>
              </a:rPr>
              <a:t>Aporte de los Hogares</a:t>
            </a:r>
          </a:p>
          <a:p>
            <a:pPr algn="ctr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s-ES" sz="1400" b="1" dirty="0">
                <a:latin typeface="Arial Narrow" pitchFamily="32" charset="0"/>
                <a:ea typeface="Lucida Sans Unicode" charset="0"/>
                <a:cs typeface="Lucida Sans Unicode" charset="0"/>
              </a:rPr>
              <a:t>Aporte de las Empresas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441560" y="4984549"/>
            <a:ext cx="1871323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es-ES" sz="1200" b="1" dirty="0">
                <a:solidFill>
                  <a:schemeClr val="tx1"/>
                </a:solidFill>
                <a:latin typeface="Arial" charset="0"/>
              </a:rPr>
              <a:t>Pago por:</a:t>
            </a:r>
          </a:p>
          <a:p>
            <a:pPr algn="ctr" eaLnBrk="1" hangingPunct="1"/>
            <a:r>
              <a:rPr lang="es-ES" sz="1200" b="1" dirty="0" smtClean="0">
                <a:solidFill>
                  <a:schemeClr val="tx1"/>
                </a:solidFill>
                <a:latin typeface="Arial" charset="0"/>
              </a:rPr>
              <a:t>Cápita por edad y sexo</a:t>
            </a:r>
            <a:endParaRPr lang="es-ES" sz="1200" b="1" dirty="0">
              <a:solidFill>
                <a:schemeClr val="tx1"/>
              </a:solidFill>
              <a:latin typeface="Arial" charset="0"/>
            </a:endParaRPr>
          </a:p>
          <a:p>
            <a:pPr algn="ctr" eaLnBrk="1" hangingPunct="1"/>
            <a:r>
              <a:rPr lang="es-ES" sz="1200" b="1" dirty="0">
                <a:solidFill>
                  <a:schemeClr val="tx1"/>
                </a:solidFill>
                <a:latin typeface="Arial" charset="0"/>
              </a:rPr>
              <a:t>y Metas </a:t>
            </a:r>
            <a:r>
              <a:rPr lang="es-ES" sz="1200" b="1" dirty="0" smtClean="0">
                <a:solidFill>
                  <a:schemeClr val="tx1"/>
                </a:solidFill>
                <a:latin typeface="Arial" charset="0"/>
              </a:rPr>
              <a:t>Asistenciales</a:t>
            </a:r>
            <a:endParaRPr lang="es-ES" sz="12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1" name="Line 4"/>
          <p:cNvSpPr>
            <a:spLocks noChangeShapeType="1"/>
          </p:cNvSpPr>
          <p:nvPr/>
        </p:nvSpPr>
        <p:spPr bwMode="auto">
          <a:xfrm flipH="1" flipV="1">
            <a:off x="3122302" y="4791695"/>
            <a:ext cx="2509838" cy="14287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 rot="19200000">
            <a:off x="1231096" y="2825579"/>
            <a:ext cx="233779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/>
            <a:r>
              <a:rPr lang="es-ES" sz="1400" b="1" dirty="0" smtClean="0">
                <a:solidFill>
                  <a:schemeClr val="tx1"/>
                </a:solidFill>
                <a:latin typeface="Arial" charset="0"/>
              </a:rPr>
              <a:t>Brindan atención integral</a:t>
            </a:r>
          </a:p>
          <a:p>
            <a:pPr algn="ctr" eaLnBrk="1" hangingPunct="1"/>
            <a:r>
              <a:rPr lang="es-ES" sz="1400" b="1" dirty="0" smtClean="0">
                <a:solidFill>
                  <a:srgbClr val="C00000"/>
                </a:solidFill>
                <a:latin typeface="Arial" charset="0"/>
              </a:rPr>
              <a:t>PIAS</a:t>
            </a:r>
            <a:endParaRPr lang="es-ES" sz="14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 rot="2400000">
            <a:off x="5237646" y="2806499"/>
            <a:ext cx="1838325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1C1C1C"/>
                </a:solidFill>
                <a:latin typeface="Times New Roman" pitchFamily="16" charset="0"/>
                <a:ea typeface="Lucida Sans Unicode" charset="0"/>
                <a:cs typeface="Lucida Sans Unicode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s-ES" sz="1400" b="1" dirty="0">
                <a:solidFill>
                  <a:schemeClr val="tx1"/>
                </a:solidFill>
                <a:latin typeface="Arial" charset="0"/>
              </a:rPr>
              <a:t>Aporte según </a:t>
            </a:r>
          </a:p>
          <a:p>
            <a:pPr algn="ctr" eaLnBrk="1" hangingPunct="1"/>
            <a:r>
              <a:rPr lang="es-ES" sz="1400" b="1" dirty="0">
                <a:solidFill>
                  <a:schemeClr val="tx1"/>
                </a:solidFill>
                <a:latin typeface="Arial" charset="0"/>
              </a:rPr>
              <a:t>ingreso</a:t>
            </a:r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 flipH="1">
            <a:off x="2257908" y="3035931"/>
            <a:ext cx="1047914" cy="818318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 flipV="1">
            <a:off x="5260848" y="3104948"/>
            <a:ext cx="1063751" cy="819453"/>
          </a:xfrm>
          <a:prstGeom prst="line">
            <a:avLst/>
          </a:prstGeom>
          <a:noFill/>
          <a:ln w="5724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5430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Financiamiento(II)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72008" y="1124744"/>
            <a:ext cx="6252592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UY" sz="3200" dirty="0">
                <a:solidFill>
                  <a:schemeClr val="tx2"/>
                </a:solidFill>
              </a:rPr>
              <a:t>El pago a los </a:t>
            </a:r>
            <a:r>
              <a:rPr lang="es-UY" sz="3200" dirty="0" smtClean="0">
                <a:solidFill>
                  <a:schemeClr val="tx2"/>
                </a:solidFill>
              </a:rPr>
              <a:t>prestadores: CÁPITAS</a:t>
            </a:r>
            <a:endParaRPr lang="es-UY" sz="2000" dirty="0"/>
          </a:p>
          <a:p>
            <a:pPr marL="0" indent="0">
              <a:buNone/>
            </a:pPr>
            <a:endParaRPr lang="es-UY" sz="2000" dirty="0" smtClean="0"/>
          </a:p>
          <a:p>
            <a:r>
              <a:rPr lang="es-ES" sz="1400" dirty="0">
                <a:latin typeface="Arial" charset="0"/>
              </a:rPr>
              <a:t>Buscan expresar el gasto esperado por usuario según la edad y el sexo. </a:t>
            </a:r>
            <a:endParaRPr lang="es-ES" sz="1400" dirty="0" smtClean="0">
              <a:latin typeface="Arial" charset="0"/>
            </a:endParaRPr>
          </a:p>
          <a:p>
            <a:pPr marL="0" indent="0">
              <a:buNone/>
            </a:pPr>
            <a:endParaRPr lang="es-ES" sz="1400" dirty="0">
              <a:latin typeface="Arial" charset="0"/>
            </a:endParaRPr>
          </a:p>
          <a:p>
            <a:r>
              <a:rPr lang="es-ES" sz="1400" dirty="0" smtClean="0">
                <a:latin typeface="Arial" charset="0"/>
              </a:rPr>
              <a:t>Mayor </a:t>
            </a:r>
            <a:r>
              <a:rPr lang="es-ES" sz="1400" dirty="0">
                <a:latin typeface="Arial" charset="0"/>
              </a:rPr>
              <a:t>racionalidad del </a:t>
            </a:r>
            <a:r>
              <a:rPr lang="es-ES" sz="1400" dirty="0" smtClean="0">
                <a:latin typeface="Arial" charset="0"/>
              </a:rPr>
              <a:t>financiamiento</a:t>
            </a:r>
          </a:p>
          <a:p>
            <a:endParaRPr lang="es-ES" sz="1400" dirty="0">
              <a:latin typeface="Arial" charset="0"/>
            </a:endParaRPr>
          </a:p>
          <a:p>
            <a:r>
              <a:rPr lang="es-ES" sz="1400" dirty="0">
                <a:latin typeface="Arial" charset="0"/>
              </a:rPr>
              <a:t>Se desincentiva la selección de </a:t>
            </a:r>
            <a:r>
              <a:rPr lang="es-ES" sz="1400" dirty="0" smtClean="0">
                <a:latin typeface="Arial" charset="0"/>
              </a:rPr>
              <a:t>riesgos</a:t>
            </a:r>
          </a:p>
          <a:p>
            <a:endParaRPr lang="es-ES" sz="1400" dirty="0">
              <a:latin typeface="Arial" charset="0"/>
            </a:endParaRPr>
          </a:p>
          <a:p>
            <a:r>
              <a:rPr lang="es-ES" sz="1400" dirty="0">
                <a:latin typeface="Arial" charset="0"/>
              </a:rPr>
              <a:t>Se promueve un gasto más </a:t>
            </a:r>
            <a:r>
              <a:rPr lang="es-ES" sz="1400" dirty="0" smtClean="0">
                <a:latin typeface="Arial" charset="0"/>
              </a:rPr>
              <a:t>eficiente</a:t>
            </a:r>
          </a:p>
          <a:p>
            <a:endParaRPr lang="es-ES" sz="1400" dirty="0">
              <a:latin typeface="Arial" charset="0"/>
            </a:endParaRPr>
          </a:p>
          <a:p>
            <a:r>
              <a:rPr lang="es-ES" sz="1400" dirty="0">
                <a:latin typeface="Arial" charset="0"/>
              </a:rPr>
              <a:t>Asignación más equitativa de los </a:t>
            </a:r>
            <a:r>
              <a:rPr lang="es-ES" sz="1400" dirty="0" smtClean="0">
                <a:latin typeface="Arial" charset="0"/>
              </a:rPr>
              <a:t>recursos</a:t>
            </a:r>
          </a:p>
          <a:p>
            <a:endParaRPr lang="es-UY" sz="1400" dirty="0"/>
          </a:p>
          <a:p>
            <a:pPr marL="547688" indent="-411163">
              <a:buFont typeface="Wingdings 2" pitchFamily="18" charset="2"/>
              <a:buNone/>
            </a:pPr>
            <a:endParaRPr lang="es-ES" sz="1400" dirty="0"/>
          </a:p>
          <a:p>
            <a:pPr marL="0" indent="0">
              <a:buNone/>
            </a:pPr>
            <a:endParaRPr lang="es-UY" sz="1400" dirty="0" smtClean="0"/>
          </a:p>
        </p:txBody>
      </p:sp>
      <p:graphicFrame>
        <p:nvGraphicFramePr>
          <p:cNvPr id="6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695134"/>
              </p:ext>
            </p:extLst>
          </p:nvPr>
        </p:nvGraphicFramePr>
        <p:xfrm>
          <a:off x="3864933" y="2819400"/>
          <a:ext cx="5261322" cy="2775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0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76200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Financiamiento(III)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0" y="304800"/>
            <a:ext cx="8964488" cy="3429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UY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UY" dirty="0" smtClean="0">
                <a:solidFill>
                  <a:schemeClr val="tx2"/>
                </a:solidFill>
              </a:rPr>
              <a:t>Política </a:t>
            </a:r>
            <a:r>
              <a:rPr lang="es-UY" dirty="0">
                <a:solidFill>
                  <a:schemeClr val="tx2"/>
                </a:solidFill>
              </a:rPr>
              <a:t>de Tasas Moderadoras</a:t>
            </a:r>
          </a:p>
          <a:p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Teóricamente deberían ser un instrumento capaz de moderar la demanda de servicios y bienes de salud</a:t>
            </a:r>
          </a:p>
          <a:p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Década del 90, liberalización y desregulación de su precio, son hoy en día parte importante del financiamiento de las IAMC y una barrera de acceso para el usuario en muchos casos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.</a:t>
            </a:r>
          </a:p>
          <a:p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C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on 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posterioridad al 1º de julio de 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2005 se prohibió 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la creación de nuevas tasas 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constituyéndose 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ésta en la primera medida de retorno a la regulación de las tasas moderadoras. </a:t>
            </a:r>
            <a:endParaRPr lang="es-UY" sz="1400" dirty="0" smtClean="0"/>
          </a:p>
          <a:p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P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riorización 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de algunos programas de salud y poblaciones 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específicas: 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se han rebajado, establecido topes y exonerado algunos 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precios. </a:t>
            </a:r>
          </a:p>
          <a:p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Copagos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: 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Salud </a:t>
            </a:r>
            <a:r>
              <a:rPr lang="es-ES" sz="1400" dirty="0">
                <a:latin typeface="Arial" charset="0"/>
                <a:ea typeface="Times New Roman" pitchFamily="18" charset="0"/>
                <a:cs typeface="Tahoma" pitchFamily="34" charset="0"/>
              </a:rPr>
              <a:t>Mental y reproducción asistida – al incluirlas en </a:t>
            </a:r>
            <a:r>
              <a:rPr lang="es-ES" sz="1400" dirty="0" smtClean="0">
                <a:latin typeface="Arial" charset="0"/>
                <a:ea typeface="Times New Roman" pitchFamily="18" charset="0"/>
                <a:cs typeface="Tahoma" pitchFamily="34" charset="0"/>
              </a:rPr>
              <a:t>el PIAS</a:t>
            </a:r>
          </a:p>
          <a:p>
            <a:endParaRPr lang="es-UY" sz="12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s-UY" dirty="0" smtClean="0">
                <a:solidFill>
                  <a:schemeClr val="tx2"/>
                </a:solidFill>
              </a:rPr>
              <a:t>Fortalecimiento presupuestal público</a:t>
            </a:r>
          </a:p>
          <a:p>
            <a:pPr marL="0" indent="0">
              <a:buNone/>
            </a:pPr>
            <a:endParaRPr lang="es-UY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UY" sz="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UY" sz="2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s-UY" sz="20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0408911"/>
              </p:ext>
            </p:extLst>
          </p:nvPr>
        </p:nvGraphicFramePr>
        <p:xfrm>
          <a:off x="4267200" y="3886200"/>
          <a:ext cx="4760545" cy="254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3528" y="3922463"/>
            <a:ext cx="305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/>
              <a:t>El gasto en salud de ASSE creció un 163% en términos reales entre 2005 y 2014</a:t>
            </a:r>
            <a:endParaRPr lang="es-UY" dirty="0"/>
          </a:p>
        </p:txBody>
      </p:sp>
      <p:sp>
        <p:nvSpPr>
          <p:cNvPr id="8" name="7 CuadroTexto"/>
          <p:cNvSpPr txBox="1"/>
          <p:nvPr/>
        </p:nvSpPr>
        <p:spPr>
          <a:xfrm>
            <a:off x="463092" y="5029200"/>
            <a:ext cx="3056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Y" dirty="0" smtClean="0"/>
              <a:t>El financiamiento público, en tanto, se multiplicó por 2,43 en igual período. 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32545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381000" y="17745"/>
            <a:ext cx="8001000" cy="868362"/>
          </a:xfrm>
        </p:spPr>
        <p:txBody>
          <a:bodyPr>
            <a:normAutofit fontScale="90000"/>
          </a:bodyPr>
          <a:lstStyle/>
          <a:p>
            <a:r>
              <a:rPr lang="es-UY" dirty="0" smtClean="0"/>
              <a:t>El Fondo Nacional de Recursos (FNR) </a:t>
            </a:r>
            <a:endParaRPr lang="es-UY" dirty="0"/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11200" y="1268760"/>
            <a:ext cx="8853288" cy="5112568"/>
          </a:xfrm>
        </p:spPr>
        <p:txBody>
          <a:bodyPr>
            <a:normAutofit fontScale="85000" lnSpcReduction="20000"/>
          </a:bodyPr>
          <a:lstStyle/>
          <a:p>
            <a:r>
              <a:rPr lang="es-UY" dirty="0" smtClean="0"/>
              <a:t>A quiénes da cobertura?</a:t>
            </a:r>
          </a:p>
          <a:p>
            <a:pPr marL="0" indent="0">
              <a:buNone/>
            </a:pPr>
            <a:r>
              <a:rPr lang="es-UY" sz="1900" dirty="0" smtClean="0"/>
              <a:t>A los beneficiarios </a:t>
            </a:r>
            <a:r>
              <a:rPr lang="es-UY" sz="1900" dirty="0"/>
              <a:t>del FONASA </a:t>
            </a:r>
            <a:r>
              <a:rPr lang="es-UY" sz="1900" dirty="0" smtClean="0"/>
              <a:t>, a quienes poseen </a:t>
            </a:r>
            <a:r>
              <a:rPr lang="es-UY" sz="1900" dirty="0"/>
              <a:t>carné </a:t>
            </a:r>
            <a:r>
              <a:rPr lang="es-UY" sz="1900" dirty="0" smtClean="0"/>
              <a:t>de asistencia en ASSE, a los usuarios individuales a una IAMC o </a:t>
            </a:r>
            <a:r>
              <a:rPr lang="es-UY" sz="1900" dirty="0"/>
              <a:t>Seguro Integral </a:t>
            </a:r>
            <a:r>
              <a:rPr lang="es-UY" sz="1900" dirty="0" smtClean="0"/>
              <a:t>y a los usuarios de Sanidad </a:t>
            </a:r>
            <a:r>
              <a:rPr lang="es-UY" sz="1900" dirty="0"/>
              <a:t>Militar </a:t>
            </a:r>
            <a:r>
              <a:rPr lang="es-UY" sz="1900" dirty="0" smtClean="0"/>
              <a:t>y Policial.</a:t>
            </a:r>
          </a:p>
          <a:p>
            <a:pPr marL="0" indent="0">
              <a:buNone/>
            </a:pPr>
            <a:endParaRPr lang="es-UY" sz="1900" dirty="0" smtClean="0"/>
          </a:p>
          <a:p>
            <a:r>
              <a:rPr lang="es-UY" dirty="0"/>
              <a:t>Cómo se </a:t>
            </a:r>
            <a:r>
              <a:rPr lang="es-UY" dirty="0" smtClean="0"/>
              <a:t>financia?</a:t>
            </a:r>
          </a:p>
          <a:p>
            <a:pPr marL="0" indent="0">
              <a:buNone/>
            </a:pPr>
            <a:r>
              <a:rPr lang="es-UY" sz="1900" dirty="0" smtClean="0"/>
              <a:t>Recibe aportes mensuales del </a:t>
            </a:r>
            <a:r>
              <a:rPr lang="es-UY" sz="1900" dirty="0"/>
              <a:t>FONASA por </a:t>
            </a:r>
            <a:r>
              <a:rPr lang="es-UY" sz="1900" dirty="0" smtClean="0"/>
              <a:t>todos sus beneficiarios, aportes </a:t>
            </a:r>
            <a:r>
              <a:rPr lang="es-UY" sz="1900" dirty="0"/>
              <a:t>del Estado </a:t>
            </a:r>
            <a:r>
              <a:rPr lang="es-UY" sz="1900" dirty="0" smtClean="0"/>
              <a:t>para el </a:t>
            </a:r>
            <a:r>
              <a:rPr lang="es-UY" sz="1900" dirty="0"/>
              <a:t>pago de los actos médicos </a:t>
            </a:r>
            <a:r>
              <a:rPr lang="es-UY" sz="1900" dirty="0" smtClean="0"/>
              <a:t>de los usuarios de ASSE,  el aporte mensual </a:t>
            </a:r>
            <a:r>
              <a:rPr lang="es-UY" sz="1900" dirty="0"/>
              <a:t>de las </a:t>
            </a:r>
            <a:r>
              <a:rPr lang="es-UY" sz="1900" dirty="0" smtClean="0"/>
              <a:t>IAMC y Seguros por sus afiliados individuales, el </a:t>
            </a:r>
            <a:r>
              <a:rPr lang="es-UY" sz="1900" dirty="0"/>
              <a:t>reintegro del </a:t>
            </a:r>
            <a:r>
              <a:rPr lang="es-UY" sz="1900" dirty="0" smtClean="0"/>
              <a:t>Sanidad Militar y Policial por </a:t>
            </a:r>
            <a:r>
              <a:rPr lang="es-UY" sz="1900" dirty="0"/>
              <a:t>los actos médicos realizados a sus beneficiarios; el aporte por afiliación </a:t>
            </a:r>
            <a:r>
              <a:rPr lang="es-UY" sz="1900" dirty="0" smtClean="0"/>
              <a:t>directa de </a:t>
            </a:r>
            <a:r>
              <a:rPr lang="es-UY" sz="1900" dirty="0"/>
              <a:t>las personas que deseen contratar </a:t>
            </a:r>
            <a:r>
              <a:rPr lang="es-UY" sz="1900" dirty="0" smtClean="0"/>
              <a:t>individualmente un </a:t>
            </a:r>
            <a:r>
              <a:rPr lang="es-UY" sz="1900" dirty="0"/>
              <a:t>seguro para estas </a:t>
            </a:r>
            <a:r>
              <a:rPr lang="es-UY" sz="1900" dirty="0" smtClean="0"/>
              <a:t>prestaciones y el producido </a:t>
            </a:r>
            <a:r>
              <a:rPr lang="es-UY" sz="1900" dirty="0"/>
              <a:t>de impuestos que se aplican a determinados juegos de azar previstos </a:t>
            </a:r>
            <a:r>
              <a:rPr lang="es-UY" sz="1900" dirty="0" smtClean="0"/>
              <a:t>especialmente por </a:t>
            </a:r>
            <a:r>
              <a:rPr lang="es-UY" sz="1900" dirty="0"/>
              <a:t>la </a:t>
            </a:r>
            <a:r>
              <a:rPr lang="es-UY" sz="1900" dirty="0" smtClean="0"/>
              <a:t>ley.</a:t>
            </a:r>
          </a:p>
          <a:p>
            <a:pPr marL="0" indent="0">
              <a:buNone/>
            </a:pPr>
            <a:endParaRPr lang="es-UY" sz="1700" dirty="0" smtClean="0"/>
          </a:p>
          <a:p>
            <a:r>
              <a:rPr lang="es-UY" dirty="0" smtClean="0"/>
              <a:t>Qué cubre?</a:t>
            </a:r>
            <a:endParaRPr lang="es-UY" sz="1900" dirty="0" smtClean="0"/>
          </a:p>
          <a:p>
            <a:pPr marL="0" indent="0">
              <a:buNone/>
            </a:pPr>
            <a:r>
              <a:rPr lang="es-UY" sz="1900" dirty="0"/>
              <a:t>Cubre </a:t>
            </a:r>
            <a:r>
              <a:rPr lang="es-UY" sz="1900" dirty="0" smtClean="0"/>
              <a:t>las prestaciones y medicamentos de alto costo y baja prevalencia del PIAS</a:t>
            </a:r>
            <a:endParaRPr lang="es-UY" sz="1900" strike="sngStrike" dirty="0" smtClean="0"/>
          </a:p>
          <a:p>
            <a:pPr marL="0" indent="0">
              <a:buNone/>
            </a:pPr>
            <a:endParaRPr lang="es-UY" sz="1700" dirty="0"/>
          </a:p>
          <a:p>
            <a:r>
              <a:rPr lang="es-UY" dirty="0" smtClean="0"/>
              <a:t>Institutos de Medicina Altamente Especializada (IMAE)</a:t>
            </a:r>
          </a:p>
          <a:p>
            <a:pPr marL="0" indent="0">
              <a:buNone/>
            </a:pPr>
            <a:r>
              <a:rPr lang="es-UY" sz="1900" dirty="0"/>
              <a:t>Son </a:t>
            </a:r>
            <a:r>
              <a:rPr lang="es-UY" sz="1900" dirty="0" smtClean="0"/>
              <a:t>instituciones públicas o privadas </a:t>
            </a:r>
            <a:r>
              <a:rPr lang="es-UY" sz="1900" dirty="0"/>
              <a:t>que se encargan de la medicina altamente </a:t>
            </a:r>
            <a:r>
              <a:rPr lang="es-UY" sz="1900" dirty="0" smtClean="0"/>
              <a:t>especializada a las que el FNR contrata para la prestación de los servicios que debe cubrir.</a:t>
            </a:r>
            <a:endParaRPr lang="es-UY" sz="1900" dirty="0"/>
          </a:p>
        </p:txBody>
      </p:sp>
    </p:spTree>
    <p:extLst>
      <p:ext uri="{BB962C8B-B14F-4D97-AF65-F5344CB8AC3E}">
        <p14:creationId xmlns:p14="http://schemas.microsoft.com/office/powerpoint/2010/main" val="237174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1066800"/>
            <a:ext cx="830160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UY" sz="1600" b="1" dirty="0" smtClean="0"/>
              <a:t>Usuarios individuales</a:t>
            </a:r>
            <a:endParaRPr lang="es-UY" sz="1600" dirty="0" smtClean="0"/>
          </a:p>
          <a:p>
            <a:pPr>
              <a:buFont typeface="Courier New" pitchFamily="49" charset="0"/>
              <a:buChar char="o"/>
            </a:pPr>
            <a:r>
              <a:rPr lang="es-UY" sz="1600" dirty="0" smtClean="0"/>
              <a:t>Quienes pagan una cuota en ASSE (individual o familiar)</a:t>
            </a:r>
          </a:p>
          <a:p>
            <a:pPr>
              <a:buFont typeface="Courier New" pitchFamily="49" charset="0"/>
              <a:buChar char="o"/>
            </a:pPr>
            <a:r>
              <a:rPr lang="es-UY" sz="1600" dirty="0" smtClean="0"/>
              <a:t>Quienes tienen carné de asistencia gratuita en ASSE</a:t>
            </a:r>
          </a:p>
          <a:p>
            <a:pPr>
              <a:buFont typeface="Courier New" pitchFamily="49" charset="0"/>
              <a:buChar char="o"/>
            </a:pPr>
            <a:r>
              <a:rPr lang="es-UY" sz="1600" dirty="0" smtClean="0"/>
              <a:t>Quienes pagan una cuota en una mutualista</a:t>
            </a:r>
          </a:p>
          <a:p>
            <a:pPr>
              <a:buFont typeface="Courier New" pitchFamily="49" charset="0"/>
              <a:buChar char="o"/>
            </a:pPr>
            <a:r>
              <a:rPr lang="es-UY" sz="1600" dirty="0" smtClean="0"/>
              <a:t>Quienes pagan un seguro privado </a:t>
            </a:r>
          </a:p>
          <a:p>
            <a:pPr marL="0" indent="0">
              <a:buNone/>
            </a:pPr>
            <a:endParaRPr lang="es-UY" sz="1600" b="1" dirty="0" smtClean="0"/>
          </a:p>
          <a:p>
            <a:pPr marL="0" indent="0">
              <a:buNone/>
            </a:pPr>
            <a:r>
              <a:rPr lang="es-UY" sz="1600" b="1" dirty="0" smtClean="0"/>
              <a:t>Usuarios del Hospital Militar y Hospital Policial</a:t>
            </a:r>
          </a:p>
          <a:p>
            <a:pPr marL="0" indent="0">
              <a:buNone/>
            </a:pPr>
            <a:r>
              <a:rPr lang="es-UY" sz="1600" dirty="0" smtClean="0"/>
              <a:t>Trabajadores y ex trabajadores de los Ministerios de Defensa y del Interior respectivamente y sus familias</a:t>
            </a:r>
          </a:p>
          <a:p>
            <a:pPr marL="0" indent="0">
              <a:buNone/>
            </a:pPr>
            <a:endParaRPr lang="es-UY" sz="1600" dirty="0" smtClean="0"/>
          </a:p>
          <a:p>
            <a:pPr marL="0" indent="0">
              <a:buNone/>
            </a:pPr>
            <a:r>
              <a:rPr lang="es-UY" sz="1600" b="1" dirty="0"/>
              <a:t>Usuarios FONASA </a:t>
            </a:r>
          </a:p>
          <a:p>
            <a:pPr marL="0" indent="0">
              <a:buNone/>
            </a:pPr>
            <a:endParaRPr lang="es-UY" sz="1600" dirty="0"/>
          </a:p>
          <a:p>
            <a:pPr>
              <a:buClrTx/>
              <a:buSzPct val="91000"/>
            </a:pPr>
            <a:r>
              <a:rPr lang="es-UY" sz="1600" b="1" dirty="0"/>
              <a:t>¿Quiénes tienen derecho? </a:t>
            </a:r>
            <a:r>
              <a:rPr lang="es-UY" sz="1600" dirty="0"/>
              <a:t>Los trabajadores públicos y privados, los menores o discapacitados a cargo de un trabajador, los cónyuges y los pasivos.</a:t>
            </a:r>
          </a:p>
          <a:p>
            <a:pPr>
              <a:buClrTx/>
              <a:buSzPct val="91000"/>
            </a:pPr>
            <a:endParaRPr lang="es-UY" sz="1600" dirty="0"/>
          </a:p>
          <a:p>
            <a:pPr>
              <a:buClrTx/>
              <a:buSzPct val="91000"/>
            </a:pPr>
            <a:r>
              <a:rPr lang="es-UY" sz="1600" b="1" dirty="0"/>
              <a:t>¿Dónde pueden atenderse? </a:t>
            </a:r>
            <a:r>
              <a:rPr lang="es-UY" sz="1600" dirty="0"/>
              <a:t>Pueden optar por tener cobertura en ASSE, una IAMC o un Seguro privado</a:t>
            </a:r>
          </a:p>
          <a:p>
            <a:pPr>
              <a:buClrTx/>
            </a:pPr>
            <a:endParaRPr lang="es-UY" sz="1600" dirty="0"/>
          </a:p>
          <a:p>
            <a:pPr marL="0" indent="0">
              <a:buNone/>
            </a:pPr>
            <a:endParaRPr lang="es-UY" sz="1600" b="1" dirty="0" smtClean="0"/>
          </a:p>
          <a:p>
            <a:pPr marL="0" indent="0">
              <a:buNone/>
            </a:pPr>
            <a:endParaRPr lang="es-UY" sz="1600" b="1" dirty="0"/>
          </a:p>
          <a:p>
            <a:pPr marL="0" indent="0">
              <a:buNone/>
            </a:pPr>
            <a:endParaRPr lang="es-UY" sz="1600" dirty="0" smtClean="0"/>
          </a:p>
          <a:p>
            <a:pPr marL="0" indent="0">
              <a:buNone/>
            </a:pPr>
            <a:endParaRPr lang="es-UY" sz="1600" dirty="0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04800" y="228600"/>
            <a:ext cx="8102351" cy="55657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UY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s-UY" spc="-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Usuarios del Sistema Integrado de Salud</a:t>
            </a:r>
          </a:p>
          <a:p>
            <a:pPr marL="0" indent="0">
              <a:buFont typeface="Arial" pitchFamily="34" charset="0"/>
              <a:buNone/>
            </a:pPr>
            <a:endParaRPr lang="es-UY" spc="-1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51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392488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UY" sz="2000" dirty="0"/>
              <a:t>El sector salud en Uruguay previo al SNIS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/>
              <a:t>Concepción de la Reforma. Propuestas de cambio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 smtClean="0"/>
              <a:t>Fundamentos </a:t>
            </a:r>
            <a:r>
              <a:rPr lang="es-UY" sz="2000" dirty="0"/>
              <a:t>del </a:t>
            </a:r>
            <a:r>
              <a:rPr lang="es-UY" sz="2000" dirty="0" smtClean="0"/>
              <a:t>SNIS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 smtClean="0"/>
              <a:t>La reforma : ejes principales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 smtClean="0"/>
              <a:t>Eje 1 : Cambios </a:t>
            </a:r>
            <a:r>
              <a:rPr lang="es-UY" sz="2000" dirty="0"/>
              <a:t>en el Modelo de </a:t>
            </a:r>
            <a:r>
              <a:rPr lang="es-UY" sz="2000" dirty="0" smtClean="0"/>
              <a:t>Atención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 smtClean="0"/>
              <a:t>Eje 2 : Cambios </a:t>
            </a:r>
            <a:r>
              <a:rPr lang="es-UY" sz="2000" dirty="0"/>
              <a:t>en el Modelo de </a:t>
            </a:r>
            <a:r>
              <a:rPr lang="es-UY" sz="2000" dirty="0" smtClean="0"/>
              <a:t>Gestión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 smtClean="0"/>
              <a:t>Eje 3 : Cambios </a:t>
            </a:r>
            <a:r>
              <a:rPr lang="es-UY" sz="2000" dirty="0"/>
              <a:t>en el Modelo de Financiamiento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dirty="0" smtClean="0"/>
              <a:t>Los </a:t>
            </a:r>
            <a:r>
              <a:rPr lang="es-UY" sz="2000" dirty="0"/>
              <a:t>usuarios del SNIS</a:t>
            </a:r>
          </a:p>
          <a:p>
            <a:pPr marL="457200" indent="-457200">
              <a:buFont typeface="+mj-lt"/>
              <a:buAutoNum type="arabicPeriod"/>
            </a:pPr>
            <a:r>
              <a:rPr lang="es-UY" sz="2000" spc="-100" dirty="0"/>
              <a:t>Los </a:t>
            </a:r>
            <a:r>
              <a:rPr lang="es-UY" sz="2000" spc="-100" dirty="0" smtClean="0"/>
              <a:t>prestadores del SNIS</a:t>
            </a:r>
            <a:endParaRPr lang="es-UY" sz="2000" dirty="0"/>
          </a:p>
          <a:p>
            <a:pPr marL="457200" indent="-457200">
              <a:buFont typeface="+mj-lt"/>
              <a:buAutoNum type="arabicPeriod"/>
            </a:pPr>
            <a:r>
              <a:rPr lang="es-UY" sz="2000" dirty="0"/>
              <a:t>Cuentas de salud  Matriz de fuente de financiamiento (I) , Matriz de agente de financiamiento (II), Matriz de costo de los factores (III) </a:t>
            </a:r>
          </a:p>
          <a:p>
            <a:pPr marL="457200" indent="-457200">
              <a:buFont typeface="+mj-lt"/>
              <a:buAutoNum type="arabicPeriod"/>
            </a:pPr>
            <a:endParaRPr lang="es-UY" sz="1400" spc="-100" dirty="0" smtClean="0"/>
          </a:p>
          <a:p>
            <a:pPr marL="457200" indent="-457200">
              <a:buFont typeface="+mj-lt"/>
              <a:buAutoNum type="arabicPeriod"/>
            </a:pPr>
            <a:endParaRPr lang="es-UY" sz="1400" spc="-100" dirty="0"/>
          </a:p>
          <a:p>
            <a:pPr marL="457200" indent="-457200">
              <a:buFont typeface="+mj-lt"/>
              <a:buAutoNum type="arabicPeriod"/>
            </a:pPr>
            <a:endParaRPr lang="es-UY" sz="1400" dirty="0" smtClean="0"/>
          </a:p>
          <a:p>
            <a:pPr marL="457200" indent="-457200">
              <a:buFont typeface="+mj-lt"/>
              <a:buAutoNum type="arabicPeriod"/>
            </a:pPr>
            <a:endParaRPr lang="es-UY" sz="1400" dirty="0" smtClean="0"/>
          </a:p>
          <a:p>
            <a:pPr marL="457200" indent="-457200">
              <a:buFont typeface="+mj-lt"/>
              <a:buAutoNum type="arabicPeriod"/>
            </a:pPr>
            <a:endParaRPr lang="es-UY" sz="1400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28600" y="685800"/>
            <a:ext cx="8094984" cy="788640"/>
          </a:xfrm>
        </p:spPr>
        <p:txBody>
          <a:bodyPr>
            <a:normAutofit fontScale="90000"/>
          </a:bodyPr>
          <a:lstStyle/>
          <a:p>
            <a:r>
              <a:rPr lang="es-UY" sz="4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Contenidos</a:t>
            </a:r>
            <a:r>
              <a:rPr lang="es-UY" sz="3200" dirty="0" smtClean="0"/>
              <a:t/>
            </a:r>
            <a:br>
              <a:rPr lang="es-UY" sz="3200" dirty="0" smtClean="0"/>
            </a:br>
            <a:endParaRPr lang="es-UY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>
            <a:spLocks noGrp="1"/>
          </p:cNvSpPr>
          <p:nvPr>
            <p:ph idx="1"/>
          </p:nvPr>
        </p:nvSpPr>
        <p:spPr>
          <a:xfrm>
            <a:off x="304800" y="228600"/>
            <a:ext cx="8102351" cy="5565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UY" sz="3200" spc="-1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Los prestadores: ¿Quiénes integran el SNIS?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95536" y="914400"/>
            <a:ext cx="70567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ASSE (Administración de Servicios de Salud del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Estado): </a:t>
            </a:r>
            <a:r>
              <a:rPr lang="es-ES" sz="1600" dirty="0" smtClean="0"/>
              <a:t>prestador </a:t>
            </a:r>
            <a:r>
              <a:rPr lang="es-ES" sz="1600" dirty="0"/>
              <a:t>público con alcance nacional.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sz="1600" dirty="0"/>
          </a:p>
          <a:p>
            <a:pPr algn="just">
              <a:lnSpc>
                <a:spcPct val="80000"/>
              </a:lnSpc>
            </a:pPr>
            <a:r>
              <a:rPr lang="es-ES" sz="1600" dirty="0">
                <a:solidFill>
                  <a:schemeClr val="accent1">
                    <a:lumMod val="75000"/>
                  </a:schemeClr>
                </a:solidFill>
              </a:rPr>
              <a:t>IAMC (Instituciones de Asistencia Médica </a:t>
            </a:r>
            <a:r>
              <a:rPr lang="es-ES" sz="1600" dirty="0" smtClean="0">
                <a:solidFill>
                  <a:schemeClr val="accent1">
                    <a:lumMod val="75000"/>
                  </a:schemeClr>
                </a:solidFill>
              </a:rPr>
              <a:t>Colectiva): </a:t>
            </a:r>
            <a:r>
              <a:rPr lang="es-ES" sz="1600" dirty="0" smtClean="0"/>
              <a:t>instituciones </a:t>
            </a:r>
            <a:r>
              <a:rPr lang="es-ES" sz="1600" dirty="0"/>
              <a:t>de carácter mutual o cooperativas de profesionales, sin fines de lucro y reguladas por el MSP, </a:t>
            </a:r>
            <a:r>
              <a:rPr lang="es-ES" sz="1600" dirty="0" smtClean="0"/>
              <a:t>37 </a:t>
            </a:r>
            <a:r>
              <a:rPr lang="es-ES" sz="1600" dirty="0"/>
              <a:t>instituciones en todo el país.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es-ES" sz="1600" dirty="0"/>
          </a:p>
          <a:p>
            <a:pPr algn="just">
              <a:lnSpc>
                <a:spcPct val="80000"/>
              </a:lnSpc>
            </a:pPr>
            <a:r>
              <a:rPr lang="es-UY" sz="1600" dirty="0">
                <a:solidFill>
                  <a:schemeClr val="accent1">
                    <a:lumMod val="75000"/>
                  </a:schemeClr>
                </a:solidFill>
              </a:rPr>
              <a:t>Seguros Privados </a:t>
            </a:r>
            <a:r>
              <a:rPr lang="es-UY" sz="1600" dirty="0" smtClean="0">
                <a:solidFill>
                  <a:schemeClr val="accent1">
                    <a:lumMod val="75000"/>
                  </a:schemeClr>
                </a:solidFill>
              </a:rPr>
              <a:t>Integrales: </a:t>
            </a:r>
            <a:r>
              <a:rPr lang="es-UY" sz="1600" dirty="0"/>
              <a:t>instituciones privadas con fines de lucro, reguladas por el MSP, 6 en Montevideo.</a:t>
            </a:r>
          </a:p>
          <a:p>
            <a:pPr algn="just">
              <a:lnSpc>
                <a:spcPct val="80000"/>
              </a:lnSpc>
              <a:buFontTx/>
              <a:buChar char="•"/>
            </a:pPr>
            <a:endParaRPr lang="es-UY" dirty="0" smtClean="0"/>
          </a:p>
          <a:p>
            <a:pPr algn="just">
              <a:lnSpc>
                <a:spcPct val="80000"/>
              </a:lnSpc>
            </a:pPr>
            <a:endParaRPr lang="es-UY" dirty="0" smtClean="0"/>
          </a:p>
          <a:p>
            <a:pPr algn="just">
              <a:lnSpc>
                <a:spcPct val="80000"/>
              </a:lnSpc>
              <a:buFontTx/>
              <a:buChar char="•"/>
            </a:pPr>
            <a:endParaRPr lang="es-UY" dirty="0"/>
          </a:p>
          <a:p>
            <a:pPr algn="just">
              <a:lnSpc>
                <a:spcPct val="80000"/>
              </a:lnSpc>
            </a:pPr>
            <a:r>
              <a:rPr lang="es-UY" dirty="0" smtClean="0"/>
              <a:t>Otros prestadores del SNIS pero no del SNS</a:t>
            </a:r>
          </a:p>
          <a:p>
            <a:pPr algn="just">
              <a:lnSpc>
                <a:spcPct val="80000"/>
              </a:lnSpc>
            </a:pPr>
            <a:endParaRPr lang="es-UY" sz="1600" dirty="0"/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Hospital </a:t>
            </a:r>
            <a:r>
              <a:rPr lang="es-UY" sz="1400" dirty="0" smtClean="0"/>
              <a:t>de Clínicas</a:t>
            </a:r>
            <a:endParaRPr lang="es-UY" sz="1400" dirty="0"/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Hospital Policial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Hospital Militar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Sanatorio del Banco de Previsión Social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Sanatorio del Banco de Seguros del Estado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Policlínicas de las Intendencias Municipales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Policlínicas de Empresas Públicas para sus funcionarios y familias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 smtClean="0"/>
              <a:t>Instituto de Medicina Altamente Especializada (IMAE)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endParaRPr lang="es-UY" sz="1400" dirty="0"/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Seguros Parciales 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/>
              <a:t>Emergencias </a:t>
            </a:r>
            <a:r>
              <a:rPr lang="es-UY" sz="1400" dirty="0" smtClean="0"/>
              <a:t>Móviles</a:t>
            </a:r>
          </a:p>
          <a:p>
            <a:pPr marL="285750" indent="-285750" algn="just">
              <a:lnSpc>
                <a:spcPct val="80000"/>
              </a:lnSpc>
              <a:buFont typeface="Courier New" pitchFamily="49" charset="0"/>
              <a:buChar char="o"/>
            </a:pPr>
            <a:r>
              <a:rPr lang="es-UY" sz="1400" dirty="0" smtClean="0"/>
              <a:t>IMAE</a:t>
            </a:r>
            <a:endParaRPr lang="es-ES" sz="1400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7559824" y="922450"/>
            <a:ext cx="158417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Prestadores Integrales con quienes contrata la JUNASA para brindar atención a los afiliados a través del SNS</a:t>
            </a:r>
          </a:p>
        </p:txBody>
      </p:sp>
      <p:sp>
        <p:nvSpPr>
          <p:cNvPr id="5" name="AutoShape 6"/>
          <p:cNvSpPr>
            <a:spLocks/>
          </p:cNvSpPr>
          <p:nvPr/>
        </p:nvSpPr>
        <p:spPr bwMode="auto">
          <a:xfrm>
            <a:off x="7236420" y="922450"/>
            <a:ext cx="431800" cy="1815882"/>
          </a:xfrm>
          <a:prstGeom prst="rightBrace">
            <a:avLst>
              <a:gd name="adj1" fmla="val 4031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8583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152525"/>
            <a:ext cx="63246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91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1143000"/>
          </a:xfrm>
        </p:spPr>
        <p:txBody>
          <a:bodyPr>
            <a:noAutofit/>
          </a:bodyPr>
          <a:lstStyle/>
          <a:p>
            <a:r>
              <a:rPr lang="es-UY" sz="2400" dirty="0" smtClean="0"/>
              <a:t>Matriz: fuente de financiamiento –agente de financiamiento</a:t>
            </a:r>
            <a:endParaRPr lang="es-UY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" y="1143000"/>
            <a:ext cx="8872538" cy="516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78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62050"/>
            <a:ext cx="62103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781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UY" sz="3200" dirty="0" smtClean="0"/>
              <a:t>Matriz : agente de financiamiento -proveedor</a:t>
            </a:r>
            <a:endParaRPr lang="es-UY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2209800"/>
            <a:ext cx="89630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33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328738"/>
            <a:ext cx="614362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58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sz="3100" dirty="0" smtClean="0"/>
              <a:t>Matriz : costo de los factores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1690688"/>
            <a:ext cx="89630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9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752600"/>
            <a:ext cx="6400800" cy="1447799"/>
          </a:xfrm>
        </p:spPr>
        <p:txBody>
          <a:bodyPr>
            <a:normAutofit/>
          </a:bodyPr>
          <a:lstStyle/>
          <a:p>
            <a:pPr algn="l"/>
            <a:r>
              <a:rPr lang="es-ES" b="1" dirty="0" smtClean="0">
                <a:solidFill>
                  <a:schemeClr val="bg1"/>
                </a:solidFill>
                <a:latin typeface="Joy Sans" pitchFamily="34" charset="0"/>
              </a:rPr>
              <a:t>     Muchas gracias</a:t>
            </a:r>
            <a:endParaRPr lang="en-US" b="1" dirty="0">
              <a:solidFill>
                <a:schemeClr val="bg1"/>
              </a:solidFill>
              <a:latin typeface="Joy Sans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581400" y="6477000"/>
            <a:ext cx="5410200" cy="30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038600" y="5486400"/>
            <a:ext cx="4953000" cy="762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3600" dirty="0" smtClean="0">
              <a:solidFill>
                <a:schemeClr val="bg1"/>
              </a:solidFill>
            </a:endParaRPr>
          </a:p>
          <a:p>
            <a:pPr algn="just"/>
            <a:r>
              <a:rPr lang="en-US" sz="3600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sz="4200" dirty="0" smtClean="0">
                <a:solidFill>
                  <a:schemeClr val="bg1"/>
                </a:solidFill>
              </a:rPr>
              <a:t>Chile– </a:t>
            </a:r>
            <a:r>
              <a:rPr lang="en-US" sz="4200" dirty="0" err="1" smtClean="0">
                <a:solidFill>
                  <a:schemeClr val="bg1"/>
                </a:solidFill>
              </a:rPr>
              <a:t>noviembre</a:t>
            </a:r>
            <a:r>
              <a:rPr lang="en-US" sz="4200" dirty="0" smtClean="0">
                <a:solidFill>
                  <a:schemeClr val="bg1"/>
                </a:solidFill>
              </a:rPr>
              <a:t> 2017</a:t>
            </a:r>
            <a:endParaRPr lang="en-US" sz="4200" dirty="0">
              <a:solidFill>
                <a:schemeClr val="bg1"/>
              </a:solidFill>
            </a:endParaRPr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014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287016" y="278160"/>
            <a:ext cx="8094984" cy="990600"/>
          </a:xfrm>
        </p:spPr>
        <p:txBody>
          <a:bodyPr>
            <a:normAutofit/>
          </a:bodyPr>
          <a:lstStyle/>
          <a:p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 sector salud en Uruguay previo al SNIS</a:t>
            </a:r>
            <a:endParaRPr lang="es-UY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2 Marcador de contenido"/>
          <p:cNvSpPr>
            <a:spLocks noGrp="1"/>
          </p:cNvSpPr>
          <p:nvPr>
            <p:ph idx="1"/>
          </p:nvPr>
        </p:nvSpPr>
        <p:spPr>
          <a:xfrm>
            <a:off x="323528" y="1268760"/>
            <a:ext cx="8496944" cy="513204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UY" sz="7200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Principales problemas </a:t>
            </a:r>
            <a:r>
              <a:rPr lang="es-UY" sz="7200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previos a la Reforma</a:t>
            </a:r>
          </a:p>
          <a:p>
            <a:pPr marL="0" indent="0">
              <a:buNone/>
            </a:pPr>
            <a:endParaRPr lang="es-UY" sz="7200" dirty="0" smtClean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pPr marL="0" indent="0" algn="just">
              <a:lnSpc>
                <a:spcPct val="80000"/>
              </a:lnSpc>
              <a:spcBef>
                <a:spcPts val="400"/>
              </a:spcBef>
              <a:buClr>
                <a:srgbClr val="FFCF01"/>
              </a:buClr>
              <a:buSzPct val="60000"/>
              <a:buNone/>
            </a:pPr>
            <a:r>
              <a:rPr lang="es-ES" sz="6400" b="1" dirty="0" smtClean="0">
                <a:cs typeface="Arial Unicode MS" pitchFamily="32" charset="0"/>
              </a:rPr>
              <a:t>Gasto y financiamiento</a:t>
            </a:r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El subsector público brindaba asistencia al 50% de la población con la tercera parte del gasto del subsector privado.</a:t>
            </a:r>
          </a:p>
          <a:p>
            <a:pPr marL="0" lvl="1" indent="0" algn="just">
              <a:lnSpc>
                <a:spcPct val="120000"/>
              </a:lnSpc>
              <a:spcBef>
                <a:spcPts val="400"/>
              </a:spcBef>
              <a:buClr>
                <a:srgbClr val="FF0000"/>
              </a:buClr>
              <a:buSzPct val="60000"/>
              <a:buNone/>
            </a:pPr>
            <a:endParaRPr lang="es-ES" sz="6400" dirty="0" smtClean="0">
              <a:cs typeface="Arial Unicode MS" pitchFamily="32" charset="0"/>
            </a:endParaRPr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Inequidad en el financiamiento de la cobertura en salud de los hogares. Segmentación de la cobertura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Clr>
                <a:srgbClr val="FFCF01"/>
              </a:buClr>
              <a:buSzPct val="60000"/>
              <a:buNone/>
            </a:pPr>
            <a:endParaRPr lang="es-ES" sz="6400" b="1" dirty="0" smtClean="0">
              <a:cs typeface="Arial Unicode MS" pitchFamily="32" charset="0"/>
            </a:endParaRP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Clr>
                <a:srgbClr val="FFCF01"/>
              </a:buClr>
              <a:buSzPct val="60000"/>
              <a:buNone/>
            </a:pPr>
            <a:r>
              <a:rPr lang="es-ES" sz="6400" b="1" dirty="0" smtClean="0">
                <a:cs typeface="Arial Unicode MS" pitchFamily="32" charset="0"/>
              </a:rPr>
              <a:t>Cobertura del sistema de Seguridad Social</a:t>
            </a:r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Cobertura asistencial “solo” para trabajadores privados y jubilados de menores ingresos (no para  su familia</a:t>
            </a:r>
            <a:r>
              <a:rPr lang="es-ES" sz="6400" dirty="0" smtClean="0"/>
              <a:t>)</a:t>
            </a:r>
            <a:endParaRPr lang="es-ES" sz="6400" dirty="0"/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Afiliación compulsiva al sub-sector privado (IAMC</a:t>
            </a:r>
            <a:r>
              <a:rPr lang="es-ES" sz="6400" dirty="0" smtClean="0"/>
              <a:t>)</a:t>
            </a:r>
            <a:endParaRPr lang="es-ES" sz="6400" dirty="0"/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El beneficio cesaba cuando el trabajador se jubilaba</a:t>
            </a:r>
            <a:r>
              <a:rPr lang="es-ES" sz="6400" dirty="0" smtClean="0"/>
              <a:t>.</a:t>
            </a:r>
            <a:endParaRPr lang="es-ES" sz="6400" dirty="0"/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Pago cuota DISSE no vinculado al riesgo de la población</a:t>
            </a:r>
          </a:p>
          <a:p>
            <a:pPr marL="0" lvl="1" indent="0" algn="just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60000"/>
              <a:buNone/>
            </a:pPr>
            <a:endParaRPr lang="es-ES" sz="6400" b="1" dirty="0" smtClean="0">
              <a:cs typeface="Arial Unicode MS" pitchFamily="32" charset="0"/>
            </a:endParaRPr>
          </a:p>
          <a:p>
            <a:pPr marL="0" lvl="1" indent="0" algn="just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60000"/>
              <a:buNone/>
            </a:pPr>
            <a:endParaRPr lang="es-ES" sz="6400" b="1" dirty="0">
              <a:cs typeface="Arial Unicode MS" pitchFamily="32" charset="0"/>
            </a:endParaRPr>
          </a:p>
          <a:p>
            <a:pPr marL="0" lvl="1" indent="0" algn="just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60000"/>
              <a:buNone/>
            </a:pPr>
            <a:r>
              <a:rPr lang="es-ES" sz="6400" b="1" dirty="0" smtClean="0">
                <a:cs typeface="Arial Unicode MS" pitchFamily="32" charset="0"/>
              </a:rPr>
              <a:t>Debilidad de la función de Rectoría</a:t>
            </a:r>
          </a:p>
          <a:p>
            <a:pPr marL="182880" lvl="1"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  <a:tabLst>
                <a:tab pos="441325" algn="l"/>
              </a:tabLst>
            </a:pPr>
            <a:r>
              <a:rPr lang="es-ES" sz="6400" dirty="0"/>
              <a:t>Discontinuidad en las orientaciones del MSP. Prioridad de función asistencial</a:t>
            </a:r>
          </a:p>
          <a:p>
            <a:pPr marL="0" lvl="1" indent="0" algn="just">
              <a:lnSpc>
                <a:spcPct val="80000"/>
              </a:lnSpc>
              <a:spcBef>
                <a:spcPts val="400"/>
              </a:spcBef>
              <a:buClr>
                <a:srgbClr val="FF0000"/>
              </a:buClr>
              <a:buSzPct val="60000"/>
              <a:buNone/>
            </a:pPr>
            <a:endParaRPr lang="es-ES" sz="6400" b="1" dirty="0"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7016" y="188640"/>
            <a:ext cx="8094984" cy="990600"/>
          </a:xfrm>
        </p:spPr>
        <p:txBody>
          <a:bodyPr>
            <a:normAutofit/>
          </a:bodyPr>
          <a:lstStyle/>
          <a:p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El sector salud en Uruguay previo al SNIS</a:t>
            </a:r>
            <a:endParaRPr lang="es-UY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568952" cy="527605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UY" sz="7200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Principales problemas </a:t>
            </a:r>
            <a:r>
              <a:rPr lang="es-UY" sz="7200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previos a la Reforma</a:t>
            </a:r>
          </a:p>
          <a:p>
            <a:pPr marL="0" lvl="1" indent="0" algn="just">
              <a:lnSpc>
                <a:spcPct val="120000"/>
              </a:lnSpc>
              <a:spcBef>
                <a:spcPts val="400"/>
              </a:spcBef>
              <a:buClr>
                <a:srgbClr val="FF0000"/>
              </a:buClr>
              <a:buSzPct val="60000"/>
              <a:buNone/>
            </a:pPr>
            <a:endParaRPr lang="es-ES" sz="6400" b="1" dirty="0">
              <a:cs typeface="Arial Unicode MS" pitchFamily="32" charset="0"/>
            </a:endParaRPr>
          </a:p>
          <a:p>
            <a:pPr marL="0" indent="0" algn="just">
              <a:lnSpc>
                <a:spcPct val="120000"/>
              </a:lnSpc>
              <a:spcBef>
                <a:spcPts val="450"/>
              </a:spcBef>
              <a:buClr>
                <a:srgbClr val="FFCF01"/>
              </a:buClr>
              <a:buSzPct val="60000"/>
              <a:buNone/>
            </a:pPr>
            <a:r>
              <a:rPr lang="es-ES" sz="6400" b="1" dirty="0"/>
              <a:t>Fragmentación en el Modelo de </a:t>
            </a:r>
            <a:r>
              <a:rPr lang="es-ES" sz="6400" b="1" dirty="0" smtClean="0"/>
              <a:t>Atención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</a:pPr>
            <a:r>
              <a:rPr lang="es-ES" sz="6400" dirty="0" smtClean="0"/>
              <a:t>Modelo </a:t>
            </a:r>
            <a:r>
              <a:rPr lang="es-ES" sz="6400" dirty="0"/>
              <a:t>de atención: curativo- </a:t>
            </a:r>
            <a:r>
              <a:rPr lang="es-ES" sz="6400" dirty="0" err="1"/>
              <a:t>medicalocéntrico</a:t>
            </a:r>
            <a:r>
              <a:rPr lang="es-ES" sz="6400" dirty="0"/>
              <a:t> y </a:t>
            </a:r>
            <a:r>
              <a:rPr lang="es-ES" sz="6400" dirty="0" err="1"/>
              <a:t>hospitalocéntrico</a:t>
            </a:r>
            <a:r>
              <a:rPr lang="es-ES" sz="6400" dirty="0"/>
              <a:t>, que </a:t>
            </a:r>
            <a:r>
              <a:rPr lang="es-ES" sz="6400" dirty="0" smtClean="0"/>
              <a:t>priorizaba </a:t>
            </a:r>
            <a:r>
              <a:rPr lang="es-ES" sz="6400" dirty="0"/>
              <a:t>el segundo y tercer nivel y la atención más </a:t>
            </a:r>
            <a:r>
              <a:rPr lang="es-ES" sz="6400" dirty="0" smtClean="0"/>
              <a:t>especializada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Clr>
                <a:srgbClr val="FF0000"/>
              </a:buClr>
              <a:buSzPct val="60000"/>
              <a:buFont typeface="Wingdings" pitchFamily="2" charset="2"/>
              <a:buChar char="§"/>
            </a:pPr>
            <a:endParaRPr lang="es-ES" sz="6400" dirty="0"/>
          </a:p>
          <a:p>
            <a:pPr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</a:pPr>
            <a:r>
              <a:rPr lang="es-ES" sz="6400" dirty="0"/>
              <a:t>Ausencia de un equipo de salud responsable de la continuidad en la atención del individuo y su familia</a:t>
            </a:r>
          </a:p>
          <a:p>
            <a:pPr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</a:pPr>
            <a:endParaRPr lang="es-ES" sz="6400" dirty="0"/>
          </a:p>
          <a:p>
            <a:pPr algn="just">
              <a:lnSpc>
                <a:spcPct val="120000"/>
              </a:lnSpc>
              <a:spcBef>
                <a:spcPts val="450"/>
              </a:spcBef>
              <a:buClr>
                <a:schemeClr val="accent4"/>
              </a:buClr>
              <a:buSzPct val="60000"/>
            </a:pPr>
            <a:r>
              <a:rPr lang="es-ES" sz="6400" dirty="0" smtClean="0"/>
              <a:t>Duplicación</a:t>
            </a:r>
            <a:r>
              <a:rPr lang="es-ES" sz="6400" dirty="0"/>
              <a:t>, dispersión y subutilización de los recursos </a:t>
            </a:r>
            <a:r>
              <a:rPr lang="es-ES" sz="6400" dirty="0" smtClean="0"/>
              <a:t>disponibles. Escasa o nula coordinación entre prestadores.</a:t>
            </a: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Clr>
                <a:srgbClr val="FFCF01"/>
              </a:buClr>
              <a:buSzPct val="60000"/>
              <a:buNone/>
            </a:pPr>
            <a:endParaRPr lang="es-ES" sz="6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 Unicode MS" pitchFamily="32" charset="0"/>
            </a:endParaRPr>
          </a:p>
          <a:p>
            <a:pPr marL="0" indent="0" algn="just">
              <a:lnSpc>
                <a:spcPct val="120000"/>
              </a:lnSpc>
              <a:spcBef>
                <a:spcPts val="400"/>
              </a:spcBef>
              <a:buClr>
                <a:srgbClr val="FFCF01"/>
              </a:buClr>
              <a:buSzPct val="60000"/>
              <a:buNone/>
            </a:pPr>
            <a:r>
              <a:rPr lang="es-ES" sz="6400" b="1" dirty="0" smtClean="0">
                <a:cs typeface="Arial Unicode MS" pitchFamily="32" charset="0"/>
              </a:rPr>
              <a:t>Oferta </a:t>
            </a:r>
            <a:r>
              <a:rPr lang="es-ES" sz="6400" b="1" dirty="0">
                <a:cs typeface="Arial Unicode MS" pitchFamily="32" charset="0"/>
              </a:rPr>
              <a:t>de Recursos Humanos del </a:t>
            </a:r>
            <a:r>
              <a:rPr lang="es-ES" sz="6400" b="1" dirty="0" smtClean="0">
                <a:cs typeface="Arial Unicode MS" pitchFamily="32" charset="0"/>
              </a:rPr>
              <a:t>Sector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</a:pPr>
            <a:r>
              <a:rPr lang="es-ES" sz="6400" dirty="0" smtClean="0">
                <a:cs typeface="Arial Unicode MS" pitchFamily="32" charset="0"/>
              </a:rPr>
              <a:t>La </a:t>
            </a:r>
            <a:r>
              <a:rPr lang="es-ES" sz="6400" dirty="0">
                <a:cs typeface="Arial Unicode MS" pitchFamily="32" charset="0"/>
              </a:rPr>
              <a:t>formación de recursos humanos en salud no </a:t>
            </a:r>
            <a:r>
              <a:rPr lang="es-ES" sz="6400" dirty="0" smtClean="0">
                <a:cs typeface="Arial Unicode MS" pitchFamily="32" charset="0"/>
              </a:rPr>
              <a:t>estaba </a:t>
            </a:r>
            <a:r>
              <a:rPr lang="es-ES" sz="6400" dirty="0">
                <a:cs typeface="Arial Unicode MS" pitchFamily="32" charset="0"/>
              </a:rPr>
              <a:t>en relación ni con el perfil epidemiológico del país ni con las actuales necesidades del </a:t>
            </a:r>
            <a:r>
              <a:rPr lang="es-ES" sz="6400" dirty="0" smtClean="0">
                <a:cs typeface="Arial Unicode MS" pitchFamily="32" charset="0"/>
              </a:rPr>
              <a:t>mercado.</a:t>
            </a:r>
          </a:p>
          <a:p>
            <a:pPr algn="just">
              <a:lnSpc>
                <a:spcPct val="120000"/>
              </a:lnSpc>
              <a:spcBef>
                <a:spcPts val="40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</a:pPr>
            <a:endParaRPr lang="es-ES" sz="6400" dirty="0">
              <a:cs typeface="Arial Unicode MS" pitchFamily="32" charset="0"/>
            </a:endParaRPr>
          </a:p>
          <a:p>
            <a:pPr algn="just">
              <a:lnSpc>
                <a:spcPct val="120000"/>
              </a:lnSpc>
              <a:spcBef>
                <a:spcPts val="400"/>
              </a:spcBef>
              <a:buClr>
                <a:schemeClr val="accent4"/>
              </a:buClr>
              <a:buSzPct val="60000"/>
              <a:buFont typeface="Wingdings" pitchFamily="2" charset="2"/>
              <a:buChar char="§"/>
            </a:pPr>
            <a:r>
              <a:rPr lang="es-ES" sz="6400" dirty="0" smtClean="0">
                <a:cs typeface="Arial Unicode MS" pitchFamily="32" charset="0"/>
              </a:rPr>
              <a:t>Diferencias </a:t>
            </a:r>
            <a:r>
              <a:rPr lang="es-ES" sz="6400" dirty="0">
                <a:cs typeface="Arial Unicode MS" pitchFamily="32" charset="0"/>
              </a:rPr>
              <a:t>en las condiciones de trabajo para quienes </a:t>
            </a:r>
            <a:r>
              <a:rPr lang="es-ES" sz="6400" dirty="0" smtClean="0">
                <a:cs typeface="Arial Unicode MS" pitchFamily="32" charset="0"/>
              </a:rPr>
              <a:t>cumplen </a:t>
            </a:r>
            <a:r>
              <a:rPr lang="es-ES" sz="6400" dirty="0">
                <a:cs typeface="Arial Unicode MS" pitchFamily="32" charset="0"/>
              </a:rPr>
              <a:t>la misma función dentro del sector.</a:t>
            </a:r>
          </a:p>
          <a:p>
            <a:pPr marL="0" indent="0">
              <a:buNone/>
            </a:pPr>
            <a:r>
              <a:rPr lang="es-ES" sz="4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  <a:t/>
            </a:r>
            <a:br>
              <a:rPr lang="es-ES" sz="4000" dirty="0">
                <a:solidFill>
                  <a:srgbClr val="000000"/>
                </a:solidFill>
                <a:ea typeface="Lucida Sans Unicode" charset="0"/>
                <a:cs typeface="Lucida Sans Unicode" charset="0"/>
              </a:rPr>
            </a:br>
            <a:endParaRPr lang="es-ES" sz="4000" dirty="0">
              <a:solidFill>
                <a:srgbClr val="000000"/>
              </a:solidFill>
              <a:ea typeface="Lucida Sans Unicode" charset="0"/>
              <a:cs typeface="Lucida Sans Unicode" charset="0"/>
            </a:endParaRPr>
          </a:p>
          <a:p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5579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990600"/>
          </a:xfrm>
        </p:spPr>
        <p:txBody>
          <a:bodyPr>
            <a:noAutofit/>
          </a:bodyPr>
          <a:lstStyle/>
          <a:p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Concepción de la Reforma </a:t>
            </a:r>
            <a:b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s-UY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Propuestas de cambio</a:t>
            </a:r>
            <a:endParaRPr lang="es-UY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s-UY" sz="1600" dirty="0" smtClean="0"/>
              <a:t>El diagnóstico de los </a:t>
            </a:r>
            <a:r>
              <a:rPr lang="es-UY" sz="1600" dirty="0"/>
              <a:t>principales actores </a:t>
            </a:r>
            <a:r>
              <a:rPr lang="es-UY" sz="1600" dirty="0" smtClean="0"/>
              <a:t>del sector sobre </a:t>
            </a:r>
            <a:r>
              <a:rPr lang="es-UY" sz="1600" dirty="0"/>
              <a:t>la situación en que se encontraba el sistema era ampliamente </a:t>
            </a:r>
            <a:r>
              <a:rPr lang="es-UY" sz="1600" dirty="0" smtClean="0"/>
              <a:t>compartido </a:t>
            </a:r>
            <a:r>
              <a:rPr lang="es-UY" sz="1400" dirty="0" smtClean="0"/>
              <a:t>(fuertes </a:t>
            </a:r>
            <a:r>
              <a:rPr lang="es-UY" sz="1400" dirty="0"/>
              <a:t>disparidades en </a:t>
            </a:r>
            <a:r>
              <a:rPr lang="es-UY" sz="1400" dirty="0" smtClean="0"/>
              <a:t>infraestructura, importantes </a:t>
            </a:r>
            <a:r>
              <a:rPr lang="es-UY" sz="1400" dirty="0"/>
              <a:t>inequidades </a:t>
            </a:r>
            <a:r>
              <a:rPr lang="es-UY" sz="1400" dirty="0" smtClean="0"/>
              <a:t>salariales, </a:t>
            </a:r>
            <a:r>
              <a:rPr lang="es-UY" sz="1400" dirty="0" err="1" smtClean="0"/>
              <a:t>multiempleo</a:t>
            </a:r>
            <a:r>
              <a:rPr lang="es-UY" sz="1400" dirty="0" smtClean="0"/>
              <a:t>, altos </a:t>
            </a:r>
            <a:r>
              <a:rPr lang="es-UY" sz="1400" dirty="0"/>
              <a:t>precios de </a:t>
            </a:r>
            <a:r>
              <a:rPr lang="es-UY" sz="1400" dirty="0" smtClean="0"/>
              <a:t>tasas moderadoras y </a:t>
            </a:r>
            <a:r>
              <a:rPr lang="es-UY" sz="1400" dirty="0"/>
              <a:t>cuotas mutuales, </a:t>
            </a:r>
            <a:r>
              <a:rPr lang="es-UY" sz="1400" dirty="0" smtClean="0"/>
              <a:t>elevados </a:t>
            </a:r>
            <a:r>
              <a:rPr lang="es-UY" sz="1400" dirty="0"/>
              <a:t>tiempos de </a:t>
            </a:r>
            <a:r>
              <a:rPr lang="es-UY" sz="1400" dirty="0" smtClean="0"/>
              <a:t>espera, atención centrada </a:t>
            </a:r>
            <a:r>
              <a:rPr lang="es-UY" sz="1400" dirty="0"/>
              <a:t>en la hospitalización y no en la atención </a:t>
            </a:r>
            <a:r>
              <a:rPr lang="es-UY" sz="1400" dirty="0" smtClean="0"/>
              <a:t>primaria, necesidad </a:t>
            </a:r>
            <a:r>
              <a:rPr lang="es-UY" sz="1400" dirty="0"/>
              <a:t>de que el MSP no fuera a la vez rector del sistema y proveedor de </a:t>
            </a:r>
            <a:r>
              <a:rPr lang="es-UY" sz="1400" dirty="0" smtClean="0"/>
              <a:t>servicios e </a:t>
            </a:r>
            <a:r>
              <a:rPr lang="es-UY" sz="1400" dirty="0"/>
              <a:t>importantes inequidades en cuanto a cobertura y financiamiento entre trabajadores</a:t>
            </a:r>
            <a:r>
              <a:rPr lang="es-UY" sz="1400" dirty="0" smtClean="0"/>
              <a:t>) </a:t>
            </a:r>
            <a:r>
              <a:rPr lang="es-UY" sz="1400" dirty="0"/>
              <a:t>(Fuentes, 2010</a:t>
            </a:r>
            <a:r>
              <a:rPr lang="es-UY" sz="1400" dirty="0" smtClean="0"/>
              <a:t>)</a:t>
            </a:r>
          </a:p>
          <a:p>
            <a:pPr>
              <a:lnSpc>
                <a:spcPct val="120000"/>
              </a:lnSpc>
            </a:pPr>
            <a:endParaRPr lang="es-UY" sz="1600" dirty="0" smtClean="0"/>
          </a:p>
          <a:p>
            <a:pPr>
              <a:lnSpc>
                <a:spcPct val="120000"/>
              </a:lnSpc>
            </a:pPr>
            <a:r>
              <a:rPr lang="es-UY" sz="1600" dirty="0" smtClean="0"/>
              <a:t>La propuesta </a:t>
            </a:r>
            <a:r>
              <a:rPr lang="es-UY" sz="1600" dirty="0"/>
              <a:t>de reforma del Sistema de Salud presentada por el Frente Amplio en su programa de gobierno </a:t>
            </a:r>
            <a:r>
              <a:rPr lang="es-UY" sz="1600" dirty="0" smtClean="0"/>
              <a:t>se concibió a </a:t>
            </a:r>
            <a:r>
              <a:rPr lang="es-UY" sz="1600" dirty="0"/>
              <a:t>partir de ideas compartidas e insumos vertidos por importantes actores del sistema: en particular la central de trabajadores </a:t>
            </a:r>
            <a:r>
              <a:rPr lang="es-UY" sz="1600" dirty="0" smtClean="0"/>
              <a:t>PIT-CNT (FUS), el </a:t>
            </a:r>
            <a:r>
              <a:rPr lang="es-UY" sz="1600" dirty="0"/>
              <a:t>Sindicato Médico del Uruguay (SMU</a:t>
            </a:r>
            <a:r>
              <a:rPr lang="es-UY" sz="1600" dirty="0" smtClean="0"/>
              <a:t>), </a:t>
            </a:r>
            <a:r>
              <a:rPr lang="es-UY" sz="1600" dirty="0"/>
              <a:t>y la Federación Médica del Interior (</a:t>
            </a:r>
            <a:r>
              <a:rPr lang="es-UY" sz="1600" dirty="0" smtClean="0"/>
              <a:t>FEMI). </a:t>
            </a:r>
          </a:p>
          <a:p>
            <a:pPr>
              <a:lnSpc>
                <a:spcPct val="120000"/>
              </a:lnSpc>
            </a:pPr>
            <a:endParaRPr lang="es-UY" sz="1600" dirty="0" smtClean="0"/>
          </a:p>
          <a:p>
            <a:pPr>
              <a:lnSpc>
                <a:spcPct val="120000"/>
              </a:lnSpc>
            </a:pPr>
            <a:r>
              <a:rPr lang="es-UY" sz="1600" dirty="0" smtClean="0"/>
              <a:t>La convergencia </a:t>
            </a:r>
            <a:r>
              <a:rPr lang="es-UY" sz="1600" dirty="0"/>
              <a:t>respecto a los principios generales es notoria y es un punto imprescindible a la hora de entender el por qué del éxito de la implantación de la Reforma.</a:t>
            </a:r>
          </a:p>
          <a:p>
            <a:endParaRPr lang="es-UY" sz="1600" dirty="0"/>
          </a:p>
        </p:txBody>
      </p:sp>
    </p:spTree>
    <p:extLst>
      <p:ext uri="{BB962C8B-B14F-4D97-AF65-F5344CB8AC3E}">
        <p14:creationId xmlns:p14="http://schemas.microsoft.com/office/powerpoint/2010/main" val="278085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7914456" cy="990600"/>
          </a:xfrm>
        </p:spPr>
        <p:txBody>
          <a:bodyPr/>
          <a:lstStyle/>
          <a:p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Fundamentos del SNIS</a:t>
            </a:r>
            <a:endParaRPr lang="es-UY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/>
          </a:bodyPr>
          <a:lstStyle/>
          <a:p>
            <a:pPr algn="just"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s-ES" sz="1400" dirty="0"/>
          </a:p>
          <a:p>
            <a:pPr algn="just"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s-ES" sz="2000" b="1" dirty="0" smtClean="0"/>
              <a:t>Salud como Derecho Humano</a:t>
            </a:r>
            <a:r>
              <a:rPr lang="es-ES" sz="2000" dirty="0" smtClean="0"/>
              <a:t>. </a:t>
            </a:r>
            <a:r>
              <a:rPr lang="es-ES_tradnl" sz="2000" dirty="0"/>
              <a:t>Desde el punto de vista individual, el derecho a la salud implica el derecho de cada ciudadano a unas condiciones de vida adecuadas para poder contar con un buen estado de salud. En lo colectivo, implica el derecho a que la organización de la sociedad responda a las necesidades de salud de todos los ciudadanos. </a:t>
            </a:r>
            <a:endParaRPr lang="es-ES_tradnl" sz="2000" dirty="0" smtClean="0"/>
          </a:p>
          <a:p>
            <a:pPr algn="just"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s-ES" sz="2000" dirty="0" smtClean="0"/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s-ES" sz="2000" dirty="0"/>
              <a:t>El objetivo central de la reforma del sistema de salud es la </a:t>
            </a:r>
            <a:r>
              <a:rPr lang="es-ES" sz="2000" b="1" dirty="0"/>
              <a:t>universalización de la atención en salud a toda la población en niveles de accesibilidad y calidad homogéneas y con justicia distributiva en la carga económica que el gasto en salud representa para cada </a:t>
            </a:r>
            <a:r>
              <a:rPr lang="es-ES" sz="2000" b="1" dirty="0" smtClean="0"/>
              <a:t>ciudadano</a:t>
            </a:r>
            <a:endParaRPr lang="es-ES" sz="2000" dirty="0"/>
          </a:p>
          <a:p>
            <a:pPr marL="0" indent="0" algn="just">
              <a:lnSpc>
                <a:spcPct val="80000"/>
              </a:lnSpc>
              <a:spcBef>
                <a:spcPts val="1375"/>
              </a:spcBef>
              <a:buNone/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s-ES" dirty="0"/>
          </a:p>
          <a:p>
            <a:pPr>
              <a:buFont typeface="Wingdings" pitchFamily="2" charset="2"/>
              <a:buChar char="ü"/>
            </a:pP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53396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90656" cy="990600"/>
          </a:xfrm>
        </p:spPr>
        <p:txBody>
          <a:bodyPr>
            <a:normAutofit fontScale="90000"/>
          </a:bodyPr>
          <a:lstStyle/>
          <a:p>
            <a:r>
              <a:rPr lang="es-UY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 Reforma del Sistema de Salud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sz="3100" dirty="0">
              <a:solidFill>
                <a:schemeClr val="tx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5536" y="914400"/>
            <a:ext cx="8064896" cy="5059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s-UY" sz="3200" dirty="0">
                <a:solidFill>
                  <a:schemeClr val="tx2"/>
                </a:solidFill>
              </a:rPr>
              <a:t>Principales ejes</a:t>
            </a:r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s-ES" sz="2000" dirty="0" smtClean="0"/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s-ES" sz="2400" dirty="0" smtClean="0"/>
              <a:t>El </a:t>
            </a:r>
            <a:r>
              <a:rPr lang="es-ES" sz="2400" b="1" dirty="0" smtClean="0"/>
              <a:t>cambio </a:t>
            </a:r>
            <a:r>
              <a:rPr lang="es-ES" sz="2400" b="1" dirty="0"/>
              <a:t>en el modelo de atención</a:t>
            </a:r>
            <a:r>
              <a:rPr lang="es-ES" sz="2400" dirty="0"/>
              <a:t>, con énfasis en la estrategia de atención primaria en </a:t>
            </a:r>
            <a:r>
              <a:rPr lang="es-ES" sz="2400" dirty="0" smtClean="0"/>
              <a:t>salud, y el funcionamiento en redes de un </a:t>
            </a:r>
            <a:r>
              <a:rPr lang="es-ES" sz="2400" dirty="0"/>
              <a:t>sistema integral de </a:t>
            </a:r>
            <a:r>
              <a:rPr lang="es-ES" sz="2400" dirty="0" smtClean="0"/>
              <a:t>atención .</a:t>
            </a:r>
            <a:endParaRPr lang="es-ES" sz="2400" dirty="0"/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s-ES" sz="2400" dirty="0"/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s-ES" sz="2400" dirty="0"/>
              <a:t>Al mismo tiempo exige </a:t>
            </a:r>
            <a:r>
              <a:rPr lang="es-ES" sz="2400" b="1" dirty="0"/>
              <a:t>cambios en </a:t>
            </a:r>
            <a:r>
              <a:rPr lang="es-ES" sz="2400" b="1" dirty="0" smtClean="0"/>
              <a:t>el modelo </a:t>
            </a:r>
            <a:r>
              <a:rPr lang="es-ES" sz="2400" b="1" dirty="0"/>
              <a:t>de gestión</a:t>
            </a:r>
            <a:r>
              <a:rPr lang="es-ES" sz="2400" dirty="0"/>
              <a:t>, incluyendo la participación de trabajadores y usuarios en la conducción institucional </a:t>
            </a:r>
            <a:endParaRPr lang="es-ES" sz="2400" dirty="0" smtClean="0"/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endParaRPr lang="es-ES" sz="2400" dirty="0"/>
          </a:p>
          <a:p>
            <a:pPr algn="just">
              <a:lnSpc>
                <a:spcPct val="80000"/>
              </a:lnSpc>
              <a:spcBef>
                <a:spcPts val="1375"/>
              </a:spcBef>
              <a:tabLst>
                <a:tab pos="339725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</a:tabLst>
            </a:pPr>
            <a:r>
              <a:rPr lang="es-ES" sz="2400" dirty="0" smtClean="0"/>
              <a:t>A esto se suman los </a:t>
            </a:r>
            <a:r>
              <a:rPr lang="es-ES" sz="2400" b="1" dirty="0" smtClean="0"/>
              <a:t>cambios</a:t>
            </a:r>
            <a:r>
              <a:rPr lang="es-ES" sz="2400" dirty="0" smtClean="0"/>
              <a:t> </a:t>
            </a:r>
            <a:r>
              <a:rPr lang="es-ES" sz="2400" b="1" dirty="0" smtClean="0"/>
              <a:t>en </a:t>
            </a:r>
            <a:r>
              <a:rPr lang="es-ES" sz="2400" b="1" dirty="0"/>
              <a:t>el modelo de financiamiento</a:t>
            </a:r>
            <a:r>
              <a:rPr lang="es-ES" sz="2400" dirty="0"/>
              <a:t> del </a:t>
            </a:r>
            <a:r>
              <a:rPr lang="es-ES" sz="2400" dirty="0" smtClean="0"/>
              <a:t>sector. Es en este último punto en el que se han logrado los mayores avances.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25313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2"/>
          <p:cNvSpPr>
            <a:spLocks noGrp="1"/>
          </p:cNvSpPr>
          <p:nvPr>
            <p:ph idx="1"/>
          </p:nvPr>
        </p:nvSpPr>
        <p:spPr>
          <a:xfrm>
            <a:off x="56928" y="1306165"/>
            <a:ext cx="9076186" cy="5085206"/>
          </a:xfrm>
        </p:spPr>
        <p:txBody>
          <a:bodyPr/>
          <a:lstStyle/>
          <a:p>
            <a:r>
              <a:rPr lang="es-ES" dirty="0" smtClean="0"/>
              <a:t> </a:t>
            </a:r>
            <a:endParaRPr lang="es-ES" dirty="0"/>
          </a:p>
        </p:txBody>
      </p:sp>
      <p:cxnSp>
        <p:nvCxnSpPr>
          <p:cNvPr id="8" name="27 Conector recto"/>
          <p:cNvCxnSpPr/>
          <p:nvPr/>
        </p:nvCxnSpPr>
        <p:spPr>
          <a:xfrm>
            <a:off x="2533565" y="2581085"/>
            <a:ext cx="0" cy="11850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4 Conector recto"/>
          <p:cNvCxnSpPr/>
          <p:nvPr/>
        </p:nvCxnSpPr>
        <p:spPr>
          <a:xfrm flipV="1">
            <a:off x="123293" y="2968422"/>
            <a:ext cx="8409147" cy="381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8 Conector recto"/>
          <p:cNvCxnSpPr/>
          <p:nvPr/>
        </p:nvCxnSpPr>
        <p:spPr>
          <a:xfrm>
            <a:off x="755576" y="289358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1 Conector recto"/>
          <p:cNvCxnSpPr/>
          <p:nvPr/>
        </p:nvCxnSpPr>
        <p:spPr>
          <a:xfrm>
            <a:off x="399457" y="2893586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2 Conector recto"/>
          <p:cNvCxnSpPr/>
          <p:nvPr/>
        </p:nvCxnSpPr>
        <p:spPr>
          <a:xfrm>
            <a:off x="829545" y="2904619"/>
            <a:ext cx="0" cy="8844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4 Conector recto"/>
          <p:cNvCxnSpPr/>
          <p:nvPr/>
        </p:nvCxnSpPr>
        <p:spPr>
          <a:xfrm>
            <a:off x="3091923" y="2934328"/>
            <a:ext cx="0" cy="1643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5 Conector recto"/>
          <p:cNvCxnSpPr/>
          <p:nvPr/>
        </p:nvCxnSpPr>
        <p:spPr>
          <a:xfrm>
            <a:off x="1629287" y="2914003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24 CuadroTexto"/>
          <p:cNvSpPr txBox="1"/>
          <p:nvPr/>
        </p:nvSpPr>
        <p:spPr>
          <a:xfrm>
            <a:off x="123293" y="3115412"/>
            <a:ext cx="97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Asume primer presidencia de Tabaré Vázquez</a:t>
            </a:r>
            <a:endParaRPr lang="es-UY" sz="800" dirty="0"/>
          </a:p>
        </p:txBody>
      </p:sp>
      <p:sp>
        <p:nvSpPr>
          <p:cNvPr id="16" name="26 Rectángulo"/>
          <p:cNvSpPr/>
          <p:nvPr/>
        </p:nvSpPr>
        <p:spPr>
          <a:xfrm>
            <a:off x="8064388" y="3090561"/>
            <a:ext cx="936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UY" sz="800" dirty="0"/>
              <a:t>Marzo </a:t>
            </a:r>
            <a:r>
              <a:rPr lang="es-UY" sz="800" dirty="0" smtClean="0"/>
              <a:t>2015</a:t>
            </a:r>
            <a:endParaRPr lang="es-UY" sz="800" dirty="0"/>
          </a:p>
          <a:p>
            <a:r>
              <a:rPr lang="es-UY" sz="800" dirty="0" smtClean="0"/>
              <a:t>Asume segunda presidencia </a:t>
            </a:r>
            <a:r>
              <a:rPr lang="es-UY" sz="800" dirty="0"/>
              <a:t>de Tabaré Vázquez</a:t>
            </a:r>
          </a:p>
        </p:txBody>
      </p:sp>
      <p:cxnSp>
        <p:nvCxnSpPr>
          <p:cNvPr id="17" name="28 Conector recto"/>
          <p:cNvCxnSpPr/>
          <p:nvPr/>
        </p:nvCxnSpPr>
        <p:spPr>
          <a:xfrm>
            <a:off x="8532440" y="2935106"/>
            <a:ext cx="0" cy="1846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29 CuadroTexto"/>
          <p:cNvSpPr txBox="1"/>
          <p:nvPr/>
        </p:nvSpPr>
        <p:spPr>
          <a:xfrm>
            <a:off x="517319" y="3827658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Ley de presupuesto quinquenal</a:t>
            </a:r>
            <a:endParaRPr lang="es-UY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1023 CuadroTexto"/>
          <p:cNvSpPr txBox="1"/>
          <p:nvPr/>
        </p:nvSpPr>
        <p:spPr>
          <a:xfrm>
            <a:off x="1143756" y="3165639"/>
            <a:ext cx="88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Ley N° 18.131</a:t>
            </a:r>
          </a:p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Creación del FONASA</a:t>
            </a:r>
            <a:endParaRPr lang="es-UY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" name="1024 CuadroTexto"/>
          <p:cNvSpPr txBox="1"/>
          <p:nvPr/>
        </p:nvSpPr>
        <p:spPr>
          <a:xfrm>
            <a:off x="148398" y="2570420"/>
            <a:ext cx="8355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/>
              <a:t>Marzo </a:t>
            </a:r>
            <a:r>
              <a:rPr lang="es-UY" sz="800" dirty="0" smtClean="0"/>
              <a:t>2005</a:t>
            </a:r>
            <a:endParaRPr lang="es-UY" sz="800" dirty="0"/>
          </a:p>
        </p:txBody>
      </p:sp>
      <p:sp>
        <p:nvSpPr>
          <p:cNvPr id="21" name="34 CuadroTexto"/>
          <p:cNvSpPr txBox="1"/>
          <p:nvPr/>
        </p:nvSpPr>
        <p:spPr>
          <a:xfrm>
            <a:off x="478382" y="2719662"/>
            <a:ext cx="1053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Diciembre 2005</a:t>
            </a:r>
            <a:endParaRPr lang="es-UY" sz="800" dirty="0"/>
          </a:p>
        </p:txBody>
      </p:sp>
      <p:sp>
        <p:nvSpPr>
          <p:cNvPr id="22" name="35 CuadroTexto"/>
          <p:cNvSpPr txBox="1"/>
          <p:nvPr/>
        </p:nvSpPr>
        <p:spPr>
          <a:xfrm>
            <a:off x="1299296" y="2667304"/>
            <a:ext cx="884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Mayo 2007</a:t>
            </a:r>
            <a:endParaRPr lang="es-UY" sz="800" dirty="0"/>
          </a:p>
        </p:txBody>
      </p:sp>
      <p:sp>
        <p:nvSpPr>
          <p:cNvPr id="23" name="36 CuadroTexto"/>
          <p:cNvSpPr txBox="1"/>
          <p:nvPr/>
        </p:nvSpPr>
        <p:spPr>
          <a:xfrm>
            <a:off x="1617022" y="2478383"/>
            <a:ext cx="884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Agosto 2007</a:t>
            </a:r>
            <a:endParaRPr lang="es-UY" sz="800" dirty="0"/>
          </a:p>
        </p:txBody>
      </p:sp>
      <p:sp>
        <p:nvSpPr>
          <p:cNvPr id="24" name="20 CuadroTexto"/>
          <p:cNvSpPr txBox="1"/>
          <p:nvPr/>
        </p:nvSpPr>
        <p:spPr>
          <a:xfrm>
            <a:off x="2533565" y="2663077"/>
            <a:ext cx="884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Enero 2008</a:t>
            </a:r>
            <a:endParaRPr lang="es-UY" sz="800" dirty="0"/>
          </a:p>
        </p:txBody>
      </p:sp>
      <p:cxnSp>
        <p:nvCxnSpPr>
          <p:cNvPr id="25" name="22 Conector recto"/>
          <p:cNvCxnSpPr/>
          <p:nvPr/>
        </p:nvCxnSpPr>
        <p:spPr>
          <a:xfrm>
            <a:off x="2056977" y="2775026"/>
            <a:ext cx="0" cy="390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1902181" y="3159439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Ley N° 18.161</a:t>
            </a:r>
          </a:p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Descentralización de ASSE</a:t>
            </a:r>
            <a:endParaRPr lang="es-UY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30 CuadroTexto"/>
          <p:cNvSpPr txBox="1"/>
          <p:nvPr/>
        </p:nvSpPr>
        <p:spPr>
          <a:xfrm>
            <a:off x="2102076" y="2287299"/>
            <a:ext cx="10534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Diciembre 2007</a:t>
            </a:r>
            <a:endParaRPr lang="es-UY" sz="800" dirty="0"/>
          </a:p>
        </p:txBody>
      </p:sp>
      <p:sp>
        <p:nvSpPr>
          <p:cNvPr id="28" name="31 CuadroTexto"/>
          <p:cNvSpPr txBox="1"/>
          <p:nvPr/>
        </p:nvSpPr>
        <p:spPr>
          <a:xfrm>
            <a:off x="2366382" y="3804113"/>
            <a:ext cx="970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Ley N°18.211 Creación del </a:t>
            </a:r>
            <a:r>
              <a:rPr lang="es-UY" sz="800" dirty="0">
                <a:solidFill>
                  <a:schemeClr val="accent5">
                    <a:lumMod val="75000"/>
                  </a:schemeClr>
                </a:solidFill>
              </a:rPr>
              <a:t>SNIS y el SNS</a:t>
            </a:r>
          </a:p>
        </p:txBody>
      </p:sp>
      <p:cxnSp>
        <p:nvCxnSpPr>
          <p:cNvPr id="29" name="32 Conector recto"/>
          <p:cNvCxnSpPr/>
          <p:nvPr/>
        </p:nvCxnSpPr>
        <p:spPr>
          <a:xfrm>
            <a:off x="5231790" y="2827384"/>
            <a:ext cx="0" cy="3582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33 CuadroTexto"/>
          <p:cNvSpPr txBox="1"/>
          <p:nvPr/>
        </p:nvSpPr>
        <p:spPr>
          <a:xfrm>
            <a:off x="4839817" y="2529231"/>
            <a:ext cx="884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Enero 2011</a:t>
            </a:r>
            <a:endParaRPr lang="es-UY" sz="800" dirty="0"/>
          </a:p>
        </p:txBody>
      </p:sp>
      <p:sp>
        <p:nvSpPr>
          <p:cNvPr id="31" name="38 CuadroTexto"/>
          <p:cNvSpPr txBox="1"/>
          <p:nvPr/>
        </p:nvSpPr>
        <p:spPr>
          <a:xfrm>
            <a:off x="4739080" y="3227986"/>
            <a:ext cx="10081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Ley N° 18.731</a:t>
            </a:r>
          </a:p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Incorporación de </a:t>
            </a:r>
            <a:r>
              <a:rPr lang="es-UY" sz="800" dirty="0">
                <a:solidFill>
                  <a:schemeClr val="accent5">
                    <a:lumMod val="75000"/>
                  </a:schemeClr>
                </a:solidFill>
              </a:rPr>
              <a:t>nuevos colectivos al SNS y</a:t>
            </a:r>
          </a:p>
          <a:p>
            <a:r>
              <a:rPr lang="es-UY" sz="800" dirty="0">
                <a:solidFill>
                  <a:schemeClr val="accent5">
                    <a:lumMod val="75000"/>
                  </a:schemeClr>
                </a:solidFill>
              </a:rPr>
              <a:t>Devolución FONASA</a:t>
            </a:r>
          </a:p>
        </p:txBody>
      </p:sp>
      <p:cxnSp>
        <p:nvCxnSpPr>
          <p:cNvPr id="32" name="39 Conector recto"/>
          <p:cNvCxnSpPr/>
          <p:nvPr/>
        </p:nvCxnSpPr>
        <p:spPr>
          <a:xfrm flipH="1">
            <a:off x="6022267" y="2770799"/>
            <a:ext cx="11346" cy="904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40 CuadroTexto"/>
          <p:cNvSpPr txBox="1"/>
          <p:nvPr/>
        </p:nvSpPr>
        <p:spPr>
          <a:xfrm>
            <a:off x="5693324" y="2529231"/>
            <a:ext cx="8843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/>
              <a:t>Julio 2012</a:t>
            </a:r>
            <a:endParaRPr lang="es-UY" sz="800" dirty="0"/>
          </a:p>
        </p:txBody>
      </p:sp>
      <p:sp>
        <p:nvSpPr>
          <p:cNvPr id="34" name="41 CuadroTexto"/>
          <p:cNvSpPr txBox="1"/>
          <p:nvPr/>
        </p:nvSpPr>
        <p:spPr>
          <a:xfrm>
            <a:off x="5650371" y="3766102"/>
            <a:ext cx="15394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Ley N° 18.922</a:t>
            </a:r>
          </a:p>
          <a:p>
            <a:r>
              <a:rPr lang="es-UY" sz="800" dirty="0" smtClean="0">
                <a:solidFill>
                  <a:schemeClr val="accent5">
                    <a:lumMod val="75000"/>
                  </a:schemeClr>
                </a:solidFill>
              </a:rPr>
              <a:t>Incorporación de nuevos colectivos- Modificación</a:t>
            </a:r>
            <a:endParaRPr lang="es-UY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1 CuadroTexto"/>
          <p:cNvSpPr txBox="1"/>
          <p:nvPr/>
        </p:nvSpPr>
        <p:spPr>
          <a:xfrm>
            <a:off x="211063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2005</a:t>
            </a:r>
            <a:endParaRPr lang="es-UY" sz="1400" dirty="0"/>
          </a:p>
        </p:txBody>
      </p:sp>
      <p:sp>
        <p:nvSpPr>
          <p:cNvPr id="36" name="42 CuadroTexto"/>
          <p:cNvSpPr txBox="1"/>
          <p:nvPr/>
        </p:nvSpPr>
        <p:spPr>
          <a:xfrm>
            <a:off x="1010805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2006</a:t>
            </a:r>
            <a:endParaRPr lang="es-UY" sz="1400" dirty="0"/>
          </a:p>
        </p:txBody>
      </p:sp>
      <p:sp>
        <p:nvSpPr>
          <p:cNvPr id="37" name="43 CuadroTexto"/>
          <p:cNvSpPr txBox="1"/>
          <p:nvPr/>
        </p:nvSpPr>
        <p:spPr>
          <a:xfrm>
            <a:off x="1874366" y="1834556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2007</a:t>
            </a:r>
            <a:endParaRPr lang="es-UY" sz="1400" dirty="0"/>
          </a:p>
        </p:txBody>
      </p:sp>
      <p:sp>
        <p:nvSpPr>
          <p:cNvPr id="38" name="44 CuadroTexto"/>
          <p:cNvSpPr txBox="1"/>
          <p:nvPr/>
        </p:nvSpPr>
        <p:spPr>
          <a:xfrm>
            <a:off x="2782682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2008</a:t>
            </a:r>
            <a:endParaRPr lang="es-UY" sz="1400" dirty="0"/>
          </a:p>
        </p:txBody>
      </p:sp>
      <p:sp>
        <p:nvSpPr>
          <p:cNvPr id="39" name="45 CuadroTexto"/>
          <p:cNvSpPr txBox="1"/>
          <p:nvPr/>
        </p:nvSpPr>
        <p:spPr>
          <a:xfrm>
            <a:off x="3564132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2009</a:t>
            </a:r>
            <a:endParaRPr lang="es-UY" sz="1400" dirty="0"/>
          </a:p>
        </p:txBody>
      </p:sp>
      <p:sp>
        <p:nvSpPr>
          <p:cNvPr id="40" name="46 CuadroTexto"/>
          <p:cNvSpPr txBox="1"/>
          <p:nvPr/>
        </p:nvSpPr>
        <p:spPr>
          <a:xfrm>
            <a:off x="4264743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2010</a:t>
            </a:r>
            <a:endParaRPr lang="es-UY" sz="1400" dirty="0"/>
          </a:p>
        </p:txBody>
      </p:sp>
      <p:sp>
        <p:nvSpPr>
          <p:cNvPr id="41" name="47 CuadroTexto"/>
          <p:cNvSpPr txBox="1"/>
          <p:nvPr/>
        </p:nvSpPr>
        <p:spPr>
          <a:xfrm>
            <a:off x="5074842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2011</a:t>
            </a:r>
            <a:endParaRPr lang="es-UY" sz="1400" dirty="0"/>
          </a:p>
        </p:txBody>
      </p:sp>
      <p:sp>
        <p:nvSpPr>
          <p:cNvPr id="42" name="48 CuadroTexto"/>
          <p:cNvSpPr txBox="1"/>
          <p:nvPr/>
        </p:nvSpPr>
        <p:spPr>
          <a:xfrm>
            <a:off x="5836748" y="1850728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2012</a:t>
            </a:r>
            <a:endParaRPr lang="es-UY" sz="1400" dirty="0"/>
          </a:p>
        </p:txBody>
      </p:sp>
      <p:sp>
        <p:nvSpPr>
          <p:cNvPr id="43" name="49 CuadroTexto"/>
          <p:cNvSpPr txBox="1"/>
          <p:nvPr/>
        </p:nvSpPr>
        <p:spPr>
          <a:xfrm>
            <a:off x="6665664" y="1834556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2013</a:t>
            </a:r>
            <a:endParaRPr lang="es-UY" sz="1400" dirty="0"/>
          </a:p>
        </p:txBody>
      </p:sp>
      <p:sp>
        <p:nvSpPr>
          <p:cNvPr id="44" name="50 CuadroTexto"/>
          <p:cNvSpPr txBox="1"/>
          <p:nvPr/>
        </p:nvSpPr>
        <p:spPr>
          <a:xfrm>
            <a:off x="7308304" y="1834556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2014</a:t>
            </a:r>
            <a:endParaRPr lang="es-UY" sz="1400" dirty="0"/>
          </a:p>
        </p:txBody>
      </p:sp>
      <p:sp>
        <p:nvSpPr>
          <p:cNvPr id="45" name="51 CuadroTexto"/>
          <p:cNvSpPr txBox="1"/>
          <p:nvPr/>
        </p:nvSpPr>
        <p:spPr>
          <a:xfrm>
            <a:off x="8064388" y="1850727"/>
            <a:ext cx="6184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1400" dirty="0" smtClean="0"/>
              <a:t>2015</a:t>
            </a:r>
            <a:endParaRPr lang="es-UY" sz="1400" dirty="0"/>
          </a:p>
        </p:txBody>
      </p:sp>
      <p:cxnSp>
        <p:nvCxnSpPr>
          <p:cNvPr id="46" name="3 Conector recto de flecha"/>
          <p:cNvCxnSpPr/>
          <p:nvPr/>
        </p:nvCxnSpPr>
        <p:spPr>
          <a:xfrm>
            <a:off x="3323270" y="3223067"/>
            <a:ext cx="0" cy="2196385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5 CuadroTexto"/>
          <p:cNvSpPr txBox="1"/>
          <p:nvPr/>
        </p:nvSpPr>
        <p:spPr>
          <a:xfrm>
            <a:off x="829545" y="5207290"/>
            <a:ext cx="191179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 smtClean="0">
                <a:solidFill>
                  <a:srgbClr val="C00000"/>
                </a:solidFill>
              </a:rPr>
              <a:t>Beneficiarios de ex DISSE (trabajadores privados, maestros y judiciales jubilados de menores ingresos)</a:t>
            </a:r>
          </a:p>
          <a:p>
            <a:endParaRPr lang="es-UY" sz="900" dirty="0" smtClean="0">
              <a:solidFill>
                <a:srgbClr val="C00000"/>
              </a:solidFill>
            </a:endParaRPr>
          </a:p>
          <a:p>
            <a:r>
              <a:rPr lang="es-UY" sz="900" dirty="0" smtClean="0">
                <a:solidFill>
                  <a:srgbClr val="C00000"/>
                </a:solidFill>
              </a:rPr>
              <a:t>Funcionarios de la Administración Central, INAU, TCA, TC, Corte Electoral</a:t>
            </a:r>
          </a:p>
          <a:p>
            <a:endParaRPr lang="es-UY" sz="900" dirty="0" smtClean="0"/>
          </a:p>
        </p:txBody>
      </p:sp>
      <p:cxnSp>
        <p:nvCxnSpPr>
          <p:cNvPr id="48" name="52 Conector recto de flecha"/>
          <p:cNvCxnSpPr/>
          <p:nvPr/>
        </p:nvCxnSpPr>
        <p:spPr>
          <a:xfrm>
            <a:off x="2050844" y="3135715"/>
            <a:ext cx="12265" cy="1814840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53 CuadroTexto"/>
          <p:cNvSpPr txBox="1"/>
          <p:nvPr/>
        </p:nvSpPr>
        <p:spPr>
          <a:xfrm>
            <a:off x="2770666" y="5375096"/>
            <a:ext cx="191179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 smtClean="0">
                <a:solidFill>
                  <a:srgbClr val="C00000"/>
                </a:solidFill>
              </a:rPr>
              <a:t>Hijos menores de 18 y discapacitados a cargo de los trabajadores</a:t>
            </a:r>
          </a:p>
          <a:p>
            <a:endParaRPr lang="es-UY" sz="900" dirty="0" smtClean="0"/>
          </a:p>
          <a:p>
            <a:r>
              <a:rPr lang="es-UY" sz="900" dirty="0">
                <a:solidFill>
                  <a:srgbClr val="C00000"/>
                </a:solidFill>
              </a:rPr>
              <a:t>L</a:t>
            </a:r>
            <a:r>
              <a:rPr lang="es-UY" sz="900" dirty="0" smtClean="0">
                <a:solidFill>
                  <a:srgbClr val="C00000"/>
                </a:solidFill>
              </a:rPr>
              <a:t>as </a:t>
            </a:r>
            <a:r>
              <a:rPr lang="es-UY" sz="900" dirty="0">
                <a:solidFill>
                  <a:srgbClr val="C00000"/>
                </a:solidFill>
              </a:rPr>
              <a:t>personas que se jubilaran a partir de ese </a:t>
            </a:r>
            <a:r>
              <a:rPr lang="es-UY" sz="900" dirty="0" smtClean="0">
                <a:solidFill>
                  <a:srgbClr val="C00000"/>
                </a:solidFill>
              </a:rPr>
              <a:t>año</a:t>
            </a:r>
          </a:p>
          <a:p>
            <a:r>
              <a:rPr lang="es-UY" sz="900" dirty="0" smtClean="0">
                <a:solidFill>
                  <a:srgbClr val="C00000"/>
                </a:solidFill>
              </a:rPr>
              <a:t>El resto de los trabajadores públicos</a:t>
            </a:r>
          </a:p>
        </p:txBody>
      </p:sp>
      <p:cxnSp>
        <p:nvCxnSpPr>
          <p:cNvPr id="50" name="55 Conector recto de flecha"/>
          <p:cNvCxnSpPr/>
          <p:nvPr/>
        </p:nvCxnSpPr>
        <p:spPr>
          <a:xfrm>
            <a:off x="4564931" y="3090561"/>
            <a:ext cx="1" cy="1314592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59 CuadroTexto"/>
          <p:cNvSpPr txBox="1"/>
          <p:nvPr/>
        </p:nvSpPr>
        <p:spPr>
          <a:xfrm>
            <a:off x="3738578" y="4496610"/>
            <a:ext cx="191179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>
                <a:solidFill>
                  <a:srgbClr val="C00000"/>
                </a:solidFill>
              </a:rPr>
              <a:t>Bancarios</a:t>
            </a:r>
          </a:p>
          <a:p>
            <a:endParaRPr lang="es-UY" sz="900" dirty="0" smtClean="0">
              <a:solidFill>
                <a:srgbClr val="C00000"/>
              </a:solidFill>
            </a:endParaRPr>
          </a:p>
          <a:p>
            <a:r>
              <a:rPr lang="es-UY" sz="900" dirty="0" smtClean="0">
                <a:solidFill>
                  <a:srgbClr val="C00000"/>
                </a:solidFill>
              </a:rPr>
              <a:t>Cónyuges con hasta 3 hijos a cargo (a partir de diciembre 2010)</a:t>
            </a:r>
          </a:p>
          <a:p>
            <a:endParaRPr lang="es-UY" sz="900" dirty="0"/>
          </a:p>
        </p:txBody>
      </p:sp>
      <p:cxnSp>
        <p:nvCxnSpPr>
          <p:cNvPr id="52" name="61 Conector recto de flecha"/>
          <p:cNvCxnSpPr/>
          <p:nvPr/>
        </p:nvCxnSpPr>
        <p:spPr>
          <a:xfrm>
            <a:off x="5650371" y="3139401"/>
            <a:ext cx="0" cy="2280539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63 CuadroTexto"/>
          <p:cNvSpPr txBox="1"/>
          <p:nvPr/>
        </p:nvSpPr>
        <p:spPr>
          <a:xfrm>
            <a:off x="4768231" y="5419940"/>
            <a:ext cx="1911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 smtClean="0">
                <a:solidFill>
                  <a:srgbClr val="C00000"/>
                </a:solidFill>
              </a:rPr>
              <a:t>Cónyuges con 2 hijos a cargo. (diciembre 2011)</a:t>
            </a:r>
          </a:p>
          <a:p>
            <a:endParaRPr lang="es-UY" sz="900" dirty="0"/>
          </a:p>
          <a:p>
            <a:r>
              <a:rPr lang="es-UY" sz="900" dirty="0" smtClean="0">
                <a:solidFill>
                  <a:srgbClr val="C00000"/>
                </a:solidFill>
              </a:rPr>
              <a:t>Cajas de auxilio y Caja Notarial  </a:t>
            </a:r>
          </a:p>
          <a:p>
            <a:endParaRPr lang="es-UY" sz="900" dirty="0"/>
          </a:p>
          <a:p>
            <a:r>
              <a:rPr lang="es-UY" sz="900" dirty="0" smtClean="0">
                <a:solidFill>
                  <a:srgbClr val="C00000"/>
                </a:solidFill>
              </a:rPr>
              <a:t>Unipersonales</a:t>
            </a:r>
            <a:r>
              <a:rPr lang="es-UY" sz="900" dirty="0">
                <a:solidFill>
                  <a:srgbClr val="C00000"/>
                </a:solidFill>
              </a:rPr>
              <a:t> </a:t>
            </a:r>
            <a:r>
              <a:rPr lang="es-UY" sz="900" dirty="0" smtClean="0">
                <a:solidFill>
                  <a:srgbClr val="C00000"/>
                </a:solidFill>
              </a:rPr>
              <a:t>y profesionales</a:t>
            </a:r>
          </a:p>
        </p:txBody>
      </p:sp>
      <p:sp>
        <p:nvSpPr>
          <p:cNvPr id="54" name="67 CuadroTexto"/>
          <p:cNvSpPr txBox="1"/>
          <p:nvPr/>
        </p:nvSpPr>
        <p:spPr>
          <a:xfrm>
            <a:off x="6349137" y="4401876"/>
            <a:ext cx="171525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sz="900" dirty="0" smtClean="0"/>
          </a:p>
          <a:p>
            <a:r>
              <a:rPr lang="es-UY" sz="900" dirty="0" smtClean="0">
                <a:solidFill>
                  <a:srgbClr val="C00000"/>
                </a:solidFill>
              </a:rPr>
              <a:t>Pasivos con cobertura privada a diciembre de 2010. Ingresan con régimen de aportes decrecientes convergiendo en 2016 al aporte  FONASA.  Existió posibilidad de optar por no ingresar </a:t>
            </a:r>
          </a:p>
        </p:txBody>
      </p:sp>
      <p:cxnSp>
        <p:nvCxnSpPr>
          <p:cNvPr id="55" name="68 Conector angular"/>
          <p:cNvCxnSpPr/>
          <p:nvPr/>
        </p:nvCxnSpPr>
        <p:spPr>
          <a:xfrm rot="16200000" flipH="1">
            <a:off x="5158170" y="3902885"/>
            <a:ext cx="2708142" cy="957251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71 Conector angular"/>
          <p:cNvCxnSpPr/>
          <p:nvPr/>
        </p:nvCxnSpPr>
        <p:spPr>
          <a:xfrm rot="16200000" flipH="1">
            <a:off x="5838731" y="3192360"/>
            <a:ext cx="1545932" cy="1156165"/>
          </a:xfrm>
          <a:prstGeom prst="bentConnector3">
            <a:avLst/>
          </a:prstGeom>
          <a:ln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73 CuadroTexto"/>
          <p:cNvSpPr txBox="1"/>
          <p:nvPr/>
        </p:nvSpPr>
        <p:spPr>
          <a:xfrm>
            <a:off x="6687876" y="5722696"/>
            <a:ext cx="185933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 smtClean="0">
                <a:solidFill>
                  <a:srgbClr val="C00000"/>
                </a:solidFill>
              </a:rPr>
              <a:t>Pasivos con cobertura </a:t>
            </a:r>
            <a:r>
              <a:rPr lang="es-UY" sz="900" dirty="0">
                <a:solidFill>
                  <a:srgbClr val="C00000"/>
                </a:solidFill>
              </a:rPr>
              <a:t>en </a:t>
            </a:r>
            <a:r>
              <a:rPr lang="es-UY" sz="900" dirty="0" smtClean="0">
                <a:solidFill>
                  <a:srgbClr val="C00000"/>
                </a:solidFill>
              </a:rPr>
              <a:t>ASSE a diciembre de 2010. Ingresan en  todos los julios entre 2012 y 2016 en función de edad y nivel de ingresos</a:t>
            </a:r>
            <a:endParaRPr lang="es-UY" sz="1000" dirty="0">
              <a:solidFill>
                <a:srgbClr val="C00000"/>
              </a:solidFill>
            </a:endParaRPr>
          </a:p>
        </p:txBody>
      </p:sp>
      <p:cxnSp>
        <p:nvCxnSpPr>
          <p:cNvPr id="58" name="77 Conector recto"/>
          <p:cNvCxnSpPr/>
          <p:nvPr/>
        </p:nvCxnSpPr>
        <p:spPr>
          <a:xfrm>
            <a:off x="8539362" y="2977439"/>
            <a:ext cx="46113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78 Flecha derecha"/>
          <p:cNvSpPr/>
          <p:nvPr/>
        </p:nvSpPr>
        <p:spPr>
          <a:xfrm>
            <a:off x="8470089" y="3825909"/>
            <a:ext cx="46113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p:sp>
        <p:nvSpPr>
          <p:cNvPr id="60" name="79 CuadroTexto"/>
          <p:cNvSpPr txBox="1"/>
          <p:nvPr/>
        </p:nvSpPr>
        <p:spPr>
          <a:xfrm>
            <a:off x="8244409" y="4546847"/>
            <a:ext cx="89959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Y" sz="900" dirty="0" smtClean="0">
                <a:solidFill>
                  <a:srgbClr val="C00000"/>
                </a:solidFill>
              </a:rPr>
              <a:t>Julio 2016 quedan dentro de FONASA todos los pasivos y sus  cónyuges</a:t>
            </a:r>
            <a:endParaRPr lang="es-UY" sz="900" dirty="0">
              <a:solidFill>
                <a:srgbClr val="C00000"/>
              </a:solidFill>
            </a:endParaRPr>
          </a:p>
        </p:txBody>
      </p:sp>
      <p:sp>
        <p:nvSpPr>
          <p:cNvPr id="61" name="1 Título"/>
          <p:cNvSpPr txBox="1">
            <a:spLocks/>
          </p:cNvSpPr>
          <p:nvPr/>
        </p:nvSpPr>
        <p:spPr>
          <a:xfrm>
            <a:off x="517319" y="133027"/>
            <a:ext cx="7924800" cy="87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Esquema temporal de incorporaciones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1516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 noGrp="1"/>
          </p:cNvSpPr>
          <p:nvPr>
            <p:ph type="title"/>
          </p:nvPr>
        </p:nvSpPr>
        <p:spPr>
          <a:xfrm>
            <a:off x="457200" y="3132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dirty="0" smtClean="0"/>
              <a:t>Cambios en el Modelo de Atención(I)</a:t>
            </a:r>
            <a:endParaRPr lang="es-UY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323528" y="1052736"/>
            <a:ext cx="6305872" cy="6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UY" sz="2400" dirty="0" smtClean="0"/>
              <a:t>El Plan Integral de Atención a la Salud (PIAS) </a:t>
            </a:r>
            <a:endParaRPr lang="es-UY" sz="24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302823" y="2132856"/>
            <a:ext cx="8568952" cy="3886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Ley </a:t>
            </a:r>
            <a:r>
              <a:rPr lang="es-ES" sz="1600" dirty="0">
                <a:latin typeface="Arial" charset="0"/>
                <a:ea typeface="宋体" charset="-122"/>
              </a:rPr>
              <a:t>18211 art. </a:t>
            </a:r>
            <a:r>
              <a:rPr lang="es-ES" sz="1600" dirty="0" smtClean="0">
                <a:latin typeface="Arial" charset="0"/>
                <a:ea typeface="宋体" charset="-122"/>
              </a:rPr>
              <a:t>45. Todos los prestadores del SNIS deben brindarlo</a:t>
            </a:r>
          </a:p>
          <a:p>
            <a: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endParaRPr lang="es-ES" sz="1600" dirty="0">
              <a:latin typeface="Arial" charset="0"/>
              <a:ea typeface="宋体" charset="-122"/>
            </a:endParaRPr>
          </a:p>
          <a:p>
            <a: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Garantía explícita de derechos de atención en salud</a:t>
            </a:r>
          </a:p>
          <a:p>
            <a: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endParaRPr lang="es-ES" sz="1600" dirty="0" smtClean="0">
              <a:latin typeface="Arial" charset="0"/>
              <a:ea typeface="宋体" charset="-122"/>
            </a:endParaRPr>
          </a:p>
          <a:p>
            <a:pPr>
              <a:tabLst>
                <a:tab pos="257175" algn="l"/>
                <a:tab pos="704850" algn="l"/>
                <a:tab pos="1154113" algn="l"/>
                <a:tab pos="1603375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Contenido del PIAS: Catálogo </a:t>
            </a:r>
            <a:r>
              <a:rPr lang="es-ES" sz="1600" dirty="0">
                <a:latin typeface="Arial" charset="0"/>
                <a:ea typeface="宋体" charset="-122"/>
              </a:rPr>
              <a:t>explícito de </a:t>
            </a:r>
            <a:r>
              <a:rPr lang="es-ES" sz="1600" dirty="0" smtClean="0">
                <a:latin typeface="Arial" charset="0"/>
                <a:ea typeface="宋体" charset="-122"/>
              </a:rPr>
              <a:t>prestaciones articulado en torno a programas</a:t>
            </a:r>
            <a:endParaRPr lang="es-ES" sz="1600" dirty="0">
              <a:latin typeface="Arial" charset="0"/>
              <a:ea typeface="宋体" charset="-122"/>
            </a:endParaRP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>
                <a:latin typeface="Arial" charset="0"/>
                <a:ea typeface="宋体" charset="-122"/>
              </a:rPr>
              <a:t>Modalidades de </a:t>
            </a:r>
            <a:r>
              <a:rPr lang="es-ES" sz="1600" dirty="0" smtClean="0">
                <a:latin typeface="Arial" charset="0"/>
                <a:ea typeface="宋体" charset="-122"/>
              </a:rPr>
              <a:t>atención </a:t>
            </a:r>
            <a:r>
              <a:rPr lang="es-ES" sz="1600" dirty="0">
                <a:latin typeface="Arial" charset="0"/>
                <a:ea typeface="宋体" charset="-122"/>
              </a:rPr>
              <a:t>según </a:t>
            </a:r>
            <a:r>
              <a:rPr lang="es-ES" sz="1600" dirty="0" smtClean="0">
                <a:latin typeface="Arial" charset="0"/>
                <a:ea typeface="宋体" charset="-122"/>
              </a:rPr>
              <a:t>complejidad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Especialidades médicas </a:t>
            </a:r>
            <a:r>
              <a:rPr lang="es-ES" sz="1600" dirty="0">
                <a:latin typeface="Arial" charset="0"/>
                <a:ea typeface="宋体" charset="-122"/>
              </a:rPr>
              <a:t>y técnicas para el control y recuperación de la s</a:t>
            </a:r>
            <a:r>
              <a:rPr lang="es-ES" sz="1600" dirty="0" smtClean="0">
                <a:latin typeface="Arial" charset="0"/>
                <a:ea typeface="宋体" charset="-122"/>
              </a:rPr>
              <a:t>alud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Procedimientos diagnósticos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Procedimientos </a:t>
            </a:r>
            <a:r>
              <a:rPr lang="es-ES" sz="1600" dirty="0">
                <a:latin typeface="Arial" charset="0"/>
                <a:ea typeface="宋体" charset="-122"/>
              </a:rPr>
              <a:t>a terapéuticos y de </a:t>
            </a:r>
            <a:r>
              <a:rPr lang="es-ES" sz="1600" dirty="0" smtClean="0">
                <a:latin typeface="Arial" charset="0"/>
                <a:ea typeface="宋体" charset="-122"/>
              </a:rPr>
              <a:t>recuperación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Salud Bucal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Formulario terapéutico </a:t>
            </a:r>
            <a:r>
              <a:rPr lang="es-ES" sz="1600" dirty="0">
                <a:latin typeface="Arial" charset="0"/>
                <a:ea typeface="宋体" charset="-122"/>
              </a:rPr>
              <a:t>y de </a:t>
            </a:r>
            <a:r>
              <a:rPr lang="es-ES" sz="1600" dirty="0" smtClean="0">
                <a:latin typeface="Arial" charset="0"/>
                <a:ea typeface="宋体" charset="-122"/>
              </a:rPr>
              <a:t>vacunas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Transporte Sanitario</a:t>
            </a:r>
          </a:p>
          <a:p>
            <a:pPr marL="1276350" lvl="2" indent="-285750">
              <a:buClr>
                <a:schemeClr val="accent4"/>
              </a:buClr>
              <a:tabLst>
                <a:tab pos="257175" algn="l"/>
                <a:tab pos="704850" algn="l"/>
                <a:tab pos="1085850" algn="l"/>
                <a:tab pos="1154113" algn="l"/>
                <a:tab pos="2052638" algn="l"/>
                <a:tab pos="2501900" algn="l"/>
                <a:tab pos="2951163" algn="l"/>
                <a:tab pos="3400425" algn="l"/>
                <a:tab pos="3849688" algn="l"/>
                <a:tab pos="4298950" algn="l"/>
                <a:tab pos="4748213" algn="l"/>
                <a:tab pos="5197475" algn="l"/>
                <a:tab pos="5646738" algn="l"/>
                <a:tab pos="6096000" algn="l"/>
                <a:tab pos="6545263" algn="l"/>
                <a:tab pos="6994525" algn="l"/>
                <a:tab pos="7443788" algn="l"/>
                <a:tab pos="7893050" algn="l"/>
                <a:tab pos="8342313" algn="l"/>
                <a:tab pos="8791575" algn="l"/>
                <a:tab pos="9240838" algn="l"/>
              </a:tabLst>
            </a:pPr>
            <a:r>
              <a:rPr lang="es-ES" sz="1600" dirty="0" smtClean="0">
                <a:latin typeface="Arial" charset="0"/>
                <a:ea typeface="宋体" charset="-122"/>
              </a:rPr>
              <a:t>Medicamentos (FTM)</a:t>
            </a:r>
            <a:endParaRPr lang="es-ES" sz="1600" dirty="0">
              <a:latin typeface="Arial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588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1225</TotalTime>
  <Words>2532</Words>
  <Application>Microsoft Office PowerPoint</Application>
  <PresentationFormat>Presentación en pantalla (4:3)</PresentationFormat>
  <Paragraphs>307</Paragraphs>
  <Slides>27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42" baseType="lpstr">
      <vt:lpstr>Arial Unicode MS</vt:lpstr>
      <vt:lpstr>Microsoft YaHei</vt:lpstr>
      <vt:lpstr>宋体</vt:lpstr>
      <vt:lpstr>Arial</vt:lpstr>
      <vt:lpstr>Arial Narrow</vt:lpstr>
      <vt:lpstr>Calibri</vt:lpstr>
      <vt:lpstr>Courier New</vt:lpstr>
      <vt:lpstr>Joy Sans</vt:lpstr>
      <vt:lpstr>Lucida Sans Unicode</vt:lpstr>
      <vt:lpstr>Tahoma</vt:lpstr>
      <vt:lpstr>Times New Roman</vt:lpstr>
      <vt:lpstr>Trebuchet MS</vt:lpstr>
      <vt:lpstr>Wingdings</vt:lpstr>
      <vt:lpstr>Wingdings 2</vt:lpstr>
      <vt:lpstr>Office Theme</vt:lpstr>
      <vt:lpstr>Seminario : Reformas al Financiamiento de la Salud</vt:lpstr>
      <vt:lpstr>Contenidos </vt:lpstr>
      <vt:lpstr>El sector salud en Uruguay previo al SNIS</vt:lpstr>
      <vt:lpstr>El sector salud en Uruguay previo al SNIS</vt:lpstr>
      <vt:lpstr>Concepción de la Reforma  Propuestas de cambio</vt:lpstr>
      <vt:lpstr>Fundamentos del SNIS</vt:lpstr>
      <vt:lpstr>La Reforma del Sistema de Salud </vt:lpstr>
      <vt:lpstr>Presentación de PowerPoint</vt:lpstr>
      <vt:lpstr>Cambios en el Modelo de Atención(I)</vt:lpstr>
      <vt:lpstr>Cambios en el Modelo de Atención(II)</vt:lpstr>
      <vt:lpstr>Cambios en el Modelo de Atención(III)</vt:lpstr>
      <vt:lpstr>Cambios en el Modelo de Gestión (I)</vt:lpstr>
      <vt:lpstr>La JUNASA y los Contratos de Gestión</vt:lpstr>
      <vt:lpstr>Cambios en el Modelo de Gestión (III)</vt:lpstr>
      <vt:lpstr>Cambios en el Modelo de Financiamiento(I)</vt:lpstr>
      <vt:lpstr>Cambios en el Modelo de Financiamiento(II)</vt:lpstr>
      <vt:lpstr>Cambios en el Modelo de Financiamiento(III)</vt:lpstr>
      <vt:lpstr>El Fondo Nacional de Recursos (FNR) </vt:lpstr>
      <vt:lpstr>Presentación de PowerPoint</vt:lpstr>
      <vt:lpstr>Presentación de PowerPoint</vt:lpstr>
      <vt:lpstr>Presentación de PowerPoint</vt:lpstr>
      <vt:lpstr>Matriz: fuente de financiamiento –agente de financiamiento</vt:lpstr>
      <vt:lpstr>Presentación de PowerPoint</vt:lpstr>
      <vt:lpstr>Matriz : agente de financiamiento -proveedor</vt:lpstr>
      <vt:lpstr>Presentación de PowerPoint</vt:lpstr>
      <vt:lpstr>Matriz : costo de los factores </vt:lpstr>
      <vt:lpstr>     Muchas gracias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 AQUÍ</dc:title>
  <dc:creator>aRTE-I6</dc:creator>
  <cp:lastModifiedBy>Paola Valenzuela</cp:lastModifiedBy>
  <cp:revision>34</cp:revision>
  <cp:lastPrinted>2017-11-29T14:41:52Z</cp:lastPrinted>
  <dcterms:created xsi:type="dcterms:W3CDTF">2006-08-16T00:00:00Z</dcterms:created>
  <dcterms:modified xsi:type="dcterms:W3CDTF">2017-12-06T16:08:18Z</dcterms:modified>
</cp:coreProperties>
</file>